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5.jpg" ContentType="image/jpeg"/>
  <Override PartName="/ppt/media/image17.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95" r:id="rId18"/>
    <p:sldId id="296" r:id="rId19"/>
    <p:sldId id="310" r:id="rId20"/>
    <p:sldId id="305" r:id="rId21"/>
    <p:sldId id="311" r:id="rId22"/>
    <p:sldId id="299" r:id="rId23"/>
    <p:sldId id="300" r:id="rId24"/>
    <p:sldId id="301" r:id="rId25"/>
    <p:sldId id="314"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8"/>
    <p:restoredTop sz="94713"/>
  </p:normalViewPr>
  <p:slideViewPr>
    <p:cSldViewPr>
      <p:cViewPr varScale="1">
        <p:scale>
          <a:sx n="145" d="100"/>
          <a:sy n="145" d="100"/>
        </p:scale>
        <p:origin x="1200" y="17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AD5F1F-5D2E-4E6E-B2CC-F9ECA8FC4D73}"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99603B91-1023-4DB9-A055-2F23EF55A886}">
      <dgm:prSet custT="1"/>
      <dgm:spPr/>
      <dgm:t>
        <a:bodyPr/>
        <a:lstStyle/>
        <a:p>
          <a:pPr marL="501015" indent="-412750" algn="l" defTabSz="914400" rtl="0" eaLnBrk="1" latinLnBrk="0" hangingPunct="1">
            <a:buFont typeface="Arial"/>
            <a:buChar char="●"/>
            <a:tabLst>
              <a:tab pos="501015" algn="l"/>
              <a:tab pos="501650" algn="l"/>
            </a:tabLst>
          </a:pPr>
          <a:r>
            <a:rPr lang="en-US" sz="2000" kern="1200" spc="-5" dirty="0">
              <a:solidFill>
                <a:srgbClr val="434343"/>
              </a:solidFill>
              <a:latin typeface="Trebuchet MS"/>
              <a:ea typeface="+mn-ea"/>
              <a:cs typeface="Trebuchet MS"/>
            </a:rPr>
            <a:t>Training the model involved running it through several iterations and using the previous Q- Value on as a starting point for the next.</a:t>
          </a:r>
        </a:p>
      </dgm:t>
    </dgm:pt>
    <dgm:pt modelId="{80D3CA73-0630-4621-BCAA-85EC486CA1B3}" type="parTrans" cxnId="{E34C4147-149D-4545-A8D4-FC05C3E6487C}">
      <dgm:prSet/>
      <dgm:spPr/>
      <dgm:t>
        <a:bodyPr/>
        <a:lstStyle/>
        <a:p>
          <a:endParaRPr lang="en-US"/>
        </a:p>
      </dgm:t>
    </dgm:pt>
    <dgm:pt modelId="{C1053EC2-6306-4643-8EC7-78384256AA71}" type="sibTrans" cxnId="{E34C4147-149D-4545-A8D4-FC05C3E6487C}">
      <dgm:prSet/>
      <dgm:spPr/>
      <dgm:t>
        <a:bodyPr/>
        <a:lstStyle/>
        <a:p>
          <a:endParaRPr lang="en-US"/>
        </a:p>
      </dgm:t>
    </dgm:pt>
    <dgm:pt modelId="{93D1B2C2-76F1-48CD-8405-12FED5C448BC}">
      <dgm:prSet custT="1"/>
      <dgm:spPr/>
      <dgm:t>
        <a:bodyPr/>
        <a:lstStyle/>
        <a:p>
          <a:pPr marL="501015" lvl="0" indent="-412750" algn="l" defTabSz="914400" rtl="0" eaLnBrk="1" latinLnBrk="0" hangingPunct="1">
            <a:lnSpc>
              <a:spcPct val="90000"/>
            </a:lnSpc>
            <a:spcBef>
              <a:spcPct val="0"/>
            </a:spcBef>
            <a:spcAft>
              <a:spcPct val="35000"/>
            </a:spcAft>
            <a:buFont typeface="Arial"/>
            <a:buNone/>
            <a:tabLst>
              <a:tab pos="501015" algn="l"/>
              <a:tab pos="501650" algn="l"/>
            </a:tabLst>
          </a:pPr>
          <a:r>
            <a:rPr lang="en-US" sz="2000" kern="1200" spc="-5" dirty="0">
              <a:solidFill>
                <a:srgbClr val="434343"/>
              </a:solidFill>
              <a:latin typeface="Trebuchet MS"/>
              <a:ea typeface="+mn-ea"/>
              <a:cs typeface="Trebuchet MS"/>
            </a:rPr>
            <a:t>Base Q-weights and epsilon are then established at the end of the training</a:t>
          </a:r>
        </a:p>
      </dgm:t>
    </dgm:pt>
    <dgm:pt modelId="{34446059-D4FD-4ACF-A416-258870BDC896}" type="parTrans" cxnId="{DF7525BE-3CD2-46F9-912C-3560F05C79D0}">
      <dgm:prSet/>
      <dgm:spPr/>
      <dgm:t>
        <a:bodyPr/>
        <a:lstStyle/>
        <a:p>
          <a:endParaRPr lang="en-US"/>
        </a:p>
      </dgm:t>
    </dgm:pt>
    <dgm:pt modelId="{23EEE1A2-AE3B-4B99-A789-2D6052218E5A}" type="sibTrans" cxnId="{DF7525BE-3CD2-46F9-912C-3560F05C79D0}">
      <dgm:prSet/>
      <dgm:spPr/>
      <dgm:t>
        <a:bodyPr/>
        <a:lstStyle/>
        <a:p>
          <a:endParaRPr lang="en-US"/>
        </a:p>
      </dgm:t>
    </dgm:pt>
    <dgm:pt modelId="{3896A2B6-5893-465B-8599-8A6640B8CE05}">
      <dgm:prSet custT="1"/>
      <dgm:spPr/>
      <dgm:t>
        <a:bodyPr/>
        <a:lstStyle/>
        <a:p>
          <a:pPr marL="501015" lvl="0" indent="-412750" algn="l" defTabSz="914400" rtl="0" eaLnBrk="1" latinLnBrk="0" hangingPunct="1">
            <a:lnSpc>
              <a:spcPct val="90000"/>
            </a:lnSpc>
            <a:spcBef>
              <a:spcPct val="0"/>
            </a:spcBef>
            <a:spcAft>
              <a:spcPct val="35000"/>
            </a:spcAft>
            <a:buFont typeface="Arial"/>
            <a:buNone/>
            <a:tabLst>
              <a:tab pos="501015" algn="l"/>
              <a:tab pos="501650" algn="l"/>
            </a:tabLst>
          </a:pPr>
          <a:r>
            <a:rPr lang="en-US" sz="2000" kern="1200" spc="-5" dirty="0">
              <a:solidFill>
                <a:srgbClr val="434343"/>
              </a:solidFill>
              <a:latin typeface="Trebuchet MS"/>
              <a:ea typeface="+mn-ea"/>
              <a:cs typeface="Trebuchet MS"/>
            </a:rPr>
            <a:t>This is where we get to adjust initial epsilon and Q-weights to tweak the model</a:t>
          </a:r>
        </a:p>
      </dgm:t>
    </dgm:pt>
    <dgm:pt modelId="{82F68E02-A5E3-4C95-96FC-9D49A9482BD5}" type="parTrans" cxnId="{9B3A51D7-9490-499B-94CB-E0DBF7CC2BB7}">
      <dgm:prSet/>
      <dgm:spPr/>
      <dgm:t>
        <a:bodyPr/>
        <a:lstStyle/>
        <a:p>
          <a:endParaRPr lang="en-US"/>
        </a:p>
      </dgm:t>
    </dgm:pt>
    <dgm:pt modelId="{93A80CA9-A509-4749-95FA-21E759355B4B}" type="sibTrans" cxnId="{9B3A51D7-9490-499B-94CB-E0DBF7CC2BB7}">
      <dgm:prSet/>
      <dgm:spPr/>
      <dgm:t>
        <a:bodyPr/>
        <a:lstStyle/>
        <a:p>
          <a:endParaRPr lang="en-US"/>
        </a:p>
      </dgm:t>
    </dgm:pt>
    <dgm:pt modelId="{DC79EC99-CA54-4EEE-AB59-66F3FF0FBFA5}">
      <dgm:prSet custT="1"/>
      <dgm:spPr/>
      <dgm:t>
        <a:bodyPr/>
        <a:lstStyle/>
        <a:p>
          <a:pPr marL="501015" lvl="0" indent="-412750" algn="l" defTabSz="914400" rtl="0" eaLnBrk="1" latinLnBrk="0" hangingPunct="1">
            <a:lnSpc>
              <a:spcPct val="90000"/>
            </a:lnSpc>
            <a:spcBef>
              <a:spcPct val="0"/>
            </a:spcBef>
            <a:spcAft>
              <a:spcPct val="35000"/>
            </a:spcAft>
            <a:buFont typeface="Arial"/>
            <a:buNone/>
            <a:tabLst>
              <a:tab pos="501015" algn="l"/>
              <a:tab pos="501650" algn="l"/>
            </a:tabLst>
          </a:pPr>
          <a:r>
            <a:rPr lang="en-US" sz="2000" kern="1200" spc="-5" dirty="0">
              <a:solidFill>
                <a:srgbClr val="434343"/>
              </a:solidFill>
              <a:latin typeface="Trebuchet MS"/>
              <a:ea typeface="+mn-ea"/>
              <a:cs typeface="Trebuchet MS"/>
            </a:rPr>
            <a:t>We can also add weights to each layer independently</a:t>
          </a:r>
        </a:p>
      </dgm:t>
    </dgm:pt>
    <dgm:pt modelId="{64939CF2-D2F1-484F-BF58-0E57F3DDC4C8}" type="parTrans" cxnId="{80F6820D-55D0-4BD1-B4AF-B124573BE136}">
      <dgm:prSet/>
      <dgm:spPr/>
      <dgm:t>
        <a:bodyPr/>
        <a:lstStyle/>
        <a:p>
          <a:endParaRPr lang="en-US"/>
        </a:p>
      </dgm:t>
    </dgm:pt>
    <dgm:pt modelId="{9541B3F2-4777-4332-9BF3-F1327231F1D1}" type="sibTrans" cxnId="{80F6820D-55D0-4BD1-B4AF-B124573BE136}">
      <dgm:prSet/>
      <dgm:spPr/>
      <dgm:t>
        <a:bodyPr/>
        <a:lstStyle/>
        <a:p>
          <a:endParaRPr lang="en-US"/>
        </a:p>
      </dgm:t>
    </dgm:pt>
    <dgm:pt modelId="{4A326DB1-84C3-E846-98FD-AF45EDE5F3FB}" type="pres">
      <dgm:prSet presAssocID="{DBAD5F1F-5D2E-4E6E-B2CC-F9ECA8FC4D73}" presName="vert0" presStyleCnt="0">
        <dgm:presLayoutVars>
          <dgm:dir/>
          <dgm:animOne val="branch"/>
          <dgm:animLvl val="lvl"/>
        </dgm:presLayoutVars>
      </dgm:prSet>
      <dgm:spPr/>
    </dgm:pt>
    <dgm:pt modelId="{160A3428-4AFF-564E-AAC8-8F4F3D746B4F}" type="pres">
      <dgm:prSet presAssocID="{99603B91-1023-4DB9-A055-2F23EF55A886}" presName="thickLine" presStyleLbl="alignNode1" presStyleIdx="0" presStyleCnt="4"/>
      <dgm:spPr/>
    </dgm:pt>
    <dgm:pt modelId="{E2C61DE0-6B43-C442-8E9B-BCD0DF081E6B}" type="pres">
      <dgm:prSet presAssocID="{99603B91-1023-4DB9-A055-2F23EF55A886}" presName="horz1" presStyleCnt="0"/>
      <dgm:spPr/>
    </dgm:pt>
    <dgm:pt modelId="{83514919-4E0D-D548-A942-58EA5B7989EB}" type="pres">
      <dgm:prSet presAssocID="{99603B91-1023-4DB9-A055-2F23EF55A886}" presName="tx1" presStyleLbl="revTx" presStyleIdx="0" presStyleCnt="4" custLinFactNeighborX="1107" custLinFactNeighborY="-2256"/>
      <dgm:spPr/>
    </dgm:pt>
    <dgm:pt modelId="{1B6FFA0A-2B1A-0046-B3C7-7741181605DF}" type="pres">
      <dgm:prSet presAssocID="{99603B91-1023-4DB9-A055-2F23EF55A886}" presName="vert1" presStyleCnt="0"/>
      <dgm:spPr/>
    </dgm:pt>
    <dgm:pt modelId="{2CD93039-BC56-4A4A-B1AB-D9D5F91E987C}" type="pres">
      <dgm:prSet presAssocID="{93D1B2C2-76F1-48CD-8405-12FED5C448BC}" presName="thickLine" presStyleLbl="alignNode1" presStyleIdx="1" presStyleCnt="4"/>
      <dgm:spPr/>
    </dgm:pt>
    <dgm:pt modelId="{2F2EA758-A458-2A42-B682-946D8049A887}" type="pres">
      <dgm:prSet presAssocID="{93D1B2C2-76F1-48CD-8405-12FED5C448BC}" presName="horz1" presStyleCnt="0"/>
      <dgm:spPr/>
    </dgm:pt>
    <dgm:pt modelId="{CFAA7584-63A7-FF48-B369-2ED79986FD0F}" type="pres">
      <dgm:prSet presAssocID="{93D1B2C2-76F1-48CD-8405-12FED5C448BC}" presName="tx1" presStyleLbl="revTx" presStyleIdx="1" presStyleCnt="4"/>
      <dgm:spPr/>
    </dgm:pt>
    <dgm:pt modelId="{493FD97E-E789-BA46-BB99-2D72090C4C8B}" type="pres">
      <dgm:prSet presAssocID="{93D1B2C2-76F1-48CD-8405-12FED5C448BC}" presName="vert1" presStyleCnt="0"/>
      <dgm:spPr/>
    </dgm:pt>
    <dgm:pt modelId="{5EE1EAEA-D3CE-9144-BA2F-94946942E8CB}" type="pres">
      <dgm:prSet presAssocID="{3896A2B6-5893-465B-8599-8A6640B8CE05}" presName="thickLine" presStyleLbl="alignNode1" presStyleIdx="2" presStyleCnt="4"/>
      <dgm:spPr/>
    </dgm:pt>
    <dgm:pt modelId="{F90D4EC1-718B-E848-9CE5-90518132EB0E}" type="pres">
      <dgm:prSet presAssocID="{3896A2B6-5893-465B-8599-8A6640B8CE05}" presName="horz1" presStyleCnt="0"/>
      <dgm:spPr/>
    </dgm:pt>
    <dgm:pt modelId="{E84179AE-C762-5D4D-AD5B-A09605412E12}" type="pres">
      <dgm:prSet presAssocID="{3896A2B6-5893-465B-8599-8A6640B8CE05}" presName="tx1" presStyleLbl="revTx" presStyleIdx="2" presStyleCnt="4"/>
      <dgm:spPr/>
    </dgm:pt>
    <dgm:pt modelId="{7A14A6CC-0D1C-3F42-B271-8169ABD019F3}" type="pres">
      <dgm:prSet presAssocID="{3896A2B6-5893-465B-8599-8A6640B8CE05}" presName="vert1" presStyleCnt="0"/>
      <dgm:spPr/>
    </dgm:pt>
    <dgm:pt modelId="{7C8AB7BD-DE83-3C46-9F66-E08C028897D0}" type="pres">
      <dgm:prSet presAssocID="{DC79EC99-CA54-4EEE-AB59-66F3FF0FBFA5}" presName="thickLine" presStyleLbl="alignNode1" presStyleIdx="3" presStyleCnt="4"/>
      <dgm:spPr/>
    </dgm:pt>
    <dgm:pt modelId="{A90821D6-D145-F44B-A805-BABA55F625CB}" type="pres">
      <dgm:prSet presAssocID="{DC79EC99-CA54-4EEE-AB59-66F3FF0FBFA5}" presName="horz1" presStyleCnt="0"/>
      <dgm:spPr/>
    </dgm:pt>
    <dgm:pt modelId="{ADD043E9-C7AA-6043-BB44-4F3E8C865222}" type="pres">
      <dgm:prSet presAssocID="{DC79EC99-CA54-4EEE-AB59-66F3FF0FBFA5}" presName="tx1" presStyleLbl="revTx" presStyleIdx="3" presStyleCnt="4"/>
      <dgm:spPr/>
    </dgm:pt>
    <dgm:pt modelId="{AAB4A425-B1D0-4048-9BF8-3E6037F82F13}" type="pres">
      <dgm:prSet presAssocID="{DC79EC99-CA54-4EEE-AB59-66F3FF0FBFA5}" presName="vert1" presStyleCnt="0"/>
      <dgm:spPr/>
    </dgm:pt>
  </dgm:ptLst>
  <dgm:cxnLst>
    <dgm:cxn modelId="{80F6820D-55D0-4BD1-B4AF-B124573BE136}" srcId="{DBAD5F1F-5D2E-4E6E-B2CC-F9ECA8FC4D73}" destId="{DC79EC99-CA54-4EEE-AB59-66F3FF0FBFA5}" srcOrd="3" destOrd="0" parTransId="{64939CF2-D2F1-484F-BF58-0E57F3DDC4C8}" sibTransId="{9541B3F2-4777-4332-9BF3-F1327231F1D1}"/>
    <dgm:cxn modelId="{DD3A5C2B-ED3B-2548-B834-A637671F968D}" type="presOf" srcId="{DBAD5F1F-5D2E-4E6E-B2CC-F9ECA8FC4D73}" destId="{4A326DB1-84C3-E846-98FD-AF45EDE5F3FB}" srcOrd="0" destOrd="0" presId="urn:microsoft.com/office/officeart/2008/layout/LinedList"/>
    <dgm:cxn modelId="{46D96B34-482F-5444-945C-6C6AA8D720C0}" type="presOf" srcId="{99603B91-1023-4DB9-A055-2F23EF55A886}" destId="{83514919-4E0D-D548-A942-58EA5B7989EB}" srcOrd="0" destOrd="0" presId="urn:microsoft.com/office/officeart/2008/layout/LinedList"/>
    <dgm:cxn modelId="{E34C4147-149D-4545-A8D4-FC05C3E6487C}" srcId="{DBAD5F1F-5D2E-4E6E-B2CC-F9ECA8FC4D73}" destId="{99603B91-1023-4DB9-A055-2F23EF55A886}" srcOrd="0" destOrd="0" parTransId="{80D3CA73-0630-4621-BCAA-85EC486CA1B3}" sibTransId="{C1053EC2-6306-4643-8EC7-78384256AA71}"/>
    <dgm:cxn modelId="{C15EDE79-7F2D-684D-9D54-FC2EE62D3F72}" type="presOf" srcId="{93D1B2C2-76F1-48CD-8405-12FED5C448BC}" destId="{CFAA7584-63A7-FF48-B369-2ED79986FD0F}" srcOrd="0" destOrd="0" presId="urn:microsoft.com/office/officeart/2008/layout/LinedList"/>
    <dgm:cxn modelId="{DF7525BE-3CD2-46F9-912C-3560F05C79D0}" srcId="{DBAD5F1F-5D2E-4E6E-B2CC-F9ECA8FC4D73}" destId="{93D1B2C2-76F1-48CD-8405-12FED5C448BC}" srcOrd="1" destOrd="0" parTransId="{34446059-D4FD-4ACF-A416-258870BDC896}" sibTransId="{23EEE1A2-AE3B-4B99-A789-2D6052218E5A}"/>
    <dgm:cxn modelId="{A41C3EC7-FD78-A940-80F1-F4CFF3254E31}" type="presOf" srcId="{3896A2B6-5893-465B-8599-8A6640B8CE05}" destId="{E84179AE-C762-5D4D-AD5B-A09605412E12}" srcOrd="0" destOrd="0" presId="urn:microsoft.com/office/officeart/2008/layout/LinedList"/>
    <dgm:cxn modelId="{9B3A51D7-9490-499B-94CB-E0DBF7CC2BB7}" srcId="{DBAD5F1F-5D2E-4E6E-B2CC-F9ECA8FC4D73}" destId="{3896A2B6-5893-465B-8599-8A6640B8CE05}" srcOrd="2" destOrd="0" parTransId="{82F68E02-A5E3-4C95-96FC-9D49A9482BD5}" sibTransId="{93A80CA9-A509-4749-95FA-21E759355B4B}"/>
    <dgm:cxn modelId="{69EBD8D9-0847-D74E-9E12-2E324806EEAA}" type="presOf" srcId="{DC79EC99-CA54-4EEE-AB59-66F3FF0FBFA5}" destId="{ADD043E9-C7AA-6043-BB44-4F3E8C865222}" srcOrd="0" destOrd="0" presId="urn:microsoft.com/office/officeart/2008/layout/LinedList"/>
    <dgm:cxn modelId="{E95603DB-E102-4D4F-844F-C6C4434BED28}" type="presParOf" srcId="{4A326DB1-84C3-E846-98FD-AF45EDE5F3FB}" destId="{160A3428-4AFF-564E-AAC8-8F4F3D746B4F}" srcOrd="0" destOrd="0" presId="urn:microsoft.com/office/officeart/2008/layout/LinedList"/>
    <dgm:cxn modelId="{CF80EDBB-FD88-814B-B0EB-4B3270B0CD6D}" type="presParOf" srcId="{4A326DB1-84C3-E846-98FD-AF45EDE5F3FB}" destId="{E2C61DE0-6B43-C442-8E9B-BCD0DF081E6B}" srcOrd="1" destOrd="0" presId="urn:microsoft.com/office/officeart/2008/layout/LinedList"/>
    <dgm:cxn modelId="{4F96438B-01FC-9C46-82D8-24404CCD6A5E}" type="presParOf" srcId="{E2C61DE0-6B43-C442-8E9B-BCD0DF081E6B}" destId="{83514919-4E0D-D548-A942-58EA5B7989EB}" srcOrd="0" destOrd="0" presId="urn:microsoft.com/office/officeart/2008/layout/LinedList"/>
    <dgm:cxn modelId="{72424715-EFCD-4E4D-A4CE-16D19F424FA8}" type="presParOf" srcId="{E2C61DE0-6B43-C442-8E9B-BCD0DF081E6B}" destId="{1B6FFA0A-2B1A-0046-B3C7-7741181605DF}" srcOrd="1" destOrd="0" presId="urn:microsoft.com/office/officeart/2008/layout/LinedList"/>
    <dgm:cxn modelId="{F5B9FB01-11B0-1C4B-A987-B7E14527758E}" type="presParOf" srcId="{4A326DB1-84C3-E846-98FD-AF45EDE5F3FB}" destId="{2CD93039-BC56-4A4A-B1AB-D9D5F91E987C}" srcOrd="2" destOrd="0" presId="urn:microsoft.com/office/officeart/2008/layout/LinedList"/>
    <dgm:cxn modelId="{CDEF3E2D-D972-6A4C-8871-BC711000646A}" type="presParOf" srcId="{4A326DB1-84C3-E846-98FD-AF45EDE5F3FB}" destId="{2F2EA758-A458-2A42-B682-946D8049A887}" srcOrd="3" destOrd="0" presId="urn:microsoft.com/office/officeart/2008/layout/LinedList"/>
    <dgm:cxn modelId="{73C2A457-43DA-FC49-9AE2-6868AEDA670D}" type="presParOf" srcId="{2F2EA758-A458-2A42-B682-946D8049A887}" destId="{CFAA7584-63A7-FF48-B369-2ED79986FD0F}" srcOrd="0" destOrd="0" presId="urn:microsoft.com/office/officeart/2008/layout/LinedList"/>
    <dgm:cxn modelId="{C0295226-F219-FE43-AF15-AFFE8E9D0048}" type="presParOf" srcId="{2F2EA758-A458-2A42-B682-946D8049A887}" destId="{493FD97E-E789-BA46-BB99-2D72090C4C8B}" srcOrd="1" destOrd="0" presId="urn:microsoft.com/office/officeart/2008/layout/LinedList"/>
    <dgm:cxn modelId="{C71F8D2B-ACA6-0F4A-92A8-4CF2F708EAA1}" type="presParOf" srcId="{4A326DB1-84C3-E846-98FD-AF45EDE5F3FB}" destId="{5EE1EAEA-D3CE-9144-BA2F-94946942E8CB}" srcOrd="4" destOrd="0" presId="urn:microsoft.com/office/officeart/2008/layout/LinedList"/>
    <dgm:cxn modelId="{891B06E8-0F41-1F4D-A35D-3CBE8DFD887A}" type="presParOf" srcId="{4A326DB1-84C3-E846-98FD-AF45EDE5F3FB}" destId="{F90D4EC1-718B-E848-9CE5-90518132EB0E}" srcOrd="5" destOrd="0" presId="urn:microsoft.com/office/officeart/2008/layout/LinedList"/>
    <dgm:cxn modelId="{83336FE4-A6BF-B141-8DBF-6F50498CC092}" type="presParOf" srcId="{F90D4EC1-718B-E848-9CE5-90518132EB0E}" destId="{E84179AE-C762-5D4D-AD5B-A09605412E12}" srcOrd="0" destOrd="0" presId="urn:microsoft.com/office/officeart/2008/layout/LinedList"/>
    <dgm:cxn modelId="{DC2B40A5-0146-294D-8042-60BE8FE08EE9}" type="presParOf" srcId="{F90D4EC1-718B-E848-9CE5-90518132EB0E}" destId="{7A14A6CC-0D1C-3F42-B271-8169ABD019F3}" srcOrd="1" destOrd="0" presId="urn:microsoft.com/office/officeart/2008/layout/LinedList"/>
    <dgm:cxn modelId="{583E2DF3-4154-4C42-80FA-C364372B572A}" type="presParOf" srcId="{4A326DB1-84C3-E846-98FD-AF45EDE5F3FB}" destId="{7C8AB7BD-DE83-3C46-9F66-E08C028897D0}" srcOrd="6" destOrd="0" presId="urn:microsoft.com/office/officeart/2008/layout/LinedList"/>
    <dgm:cxn modelId="{CB2C15FA-5C67-F244-8FB3-5FA3FB0EA145}" type="presParOf" srcId="{4A326DB1-84C3-E846-98FD-AF45EDE5F3FB}" destId="{A90821D6-D145-F44B-A805-BABA55F625CB}" srcOrd="7" destOrd="0" presId="urn:microsoft.com/office/officeart/2008/layout/LinedList"/>
    <dgm:cxn modelId="{1DBA0E8D-8043-D244-BDE1-7601CDB29D34}" type="presParOf" srcId="{A90821D6-D145-F44B-A805-BABA55F625CB}" destId="{ADD043E9-C7AA-6043-BB44-4F3E8C865222}" srcOrd="0" destOrd="0" presId="urn:microsoft.com/office/officeart/2008/layout/LinedList"/>
    <dgm:cxn modelId="{F3C7046B-2A9E-5348-95FA-685B110C6459}" type="presParOf" srcId="{A90821D6-D145-F44B-A805-BABA55F625CB}" destId="{AAB4A425-B1D0-4048-9BF8-3E6037F82F1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9920AA-87D9-4226-8FF0-51023CC81AE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A79FC1E-9ED8-4894-995E-613138E5E007}">
      <dgm:prSet/>
      <dgm:spPr/>
      <dgm:t>
        <a:bodyPr/>
        <a:lstStyle/>
        <a:p>
          <a:r>
            <a:rPr lang="en-US"/>
            <a:t>16 actors.</a:t>
          </a:r>
        </a:p>
      </dgm:t>
    </dgm:pt>
    <dgm:pt modelId="{30BF736B-C7BC-49A2-9053-5264B1393479}" type="parTrans" cxnId="{B7B1BEBA-77D4-41A4-B1C2-E99F4B47BDF6}">
      <dgm:prSet/>
      <dgm:spPr/>
      <dgm:t>
        <a:bodyPr/>
        <a:lstStyle/>
        <a:p>
          <a:endParaRPr lang="en-US"/>
        </a:p>
      </dgm:t>
    </dgm:pt>
    <dgm:pt modelId="{6C9DF809-D43B-45CF-ACCE-D214A4C2EBBC}" type="sibTrans" cxnId="{B7B1BEBA-77D4-41A4-B1C2-E99F4B47BDF6}">
      <dgm:prSet/>
      <dgm:spPr/>
      <dgm:t>
        <a:bodyPr/>
        <a:lstStyle/>
        <a:p>
          <a:endParaRPr lang="en-US"/>
        </a:p>
      </dgm:t>
    </dgm:pt>
    <dgm:pt modelId="{78B13C90-8F00-4AF3-BE37-F572944B183A}">
      <dgm:prSet/>
      <dgm:spPr/>
      <dgm:t>
        <a:bodyPr/>
        <a:lstStyle/>
        <a:p>
          <a:r>
            <a:rPr lang="en-US"/>
            <a:t>10 million steps trained.</a:t>
          </a:r>
        </a:p>
      </dgm:t>
    </dgm:pt>
    <dgm:pt modelId="{0B559E84-8308-4586-94EF-195AA3EDB0AD}" type="parTrans" cxnId="{AF48DB67-AEC6-4F18-B6D5-87F66D49C913}">
      <dgm:prSet/>
      <dgm:spPr/>
      <dgm:t>
        <a:bodyPr/>
        <a:lstStyle/>
        <a:p>
          <a:endParaRPr lang="en-US"/>
        </a:p>
      </dgm:t>
    </dgm:pt>
    <dgm:pt modelId="{95D922F6-556A-4860-AAA4-EF74A0DE5F60}" type="sibTrans" cxnId="{AF48DB67-AEC6-4F18-B6D5-87F66D49C913}">
      <dgm:prSet/>
      <dgm:spPr/>
      <dgm:t>
        <a:bodyPr/>
        <a:lstStyle/>
        <a:p>
          <a:endParaRPr lang="en-US"/>
        </a:p>
      </dgm:t>
    </dgm:pt>
    <dgm:pt modelId="{21A06A30-C286-4924-BD13-670643B316A2}">
      <dgm:prSet/>
      <dgm:spPr/>
      <dgm:t>
        <a:bodyPr/>
        <a:lstStyle/>
        <a:p>
          <a:r>
            <a:rPr lang="en-US"/>
            <a:t>3-layer Convolutional Neural Network.</a:t>
          </a:r>
        </a:p>
      </dgm:t>
    </dgm:pt>
    <dgm:pt modelId="{5A687D79-4E10-4688-93FB-A625C028704D}" type="parTrans" cxnId="{4FBDE076-0F1D-4B45-A21F-16F67E29A8F5}">
      <dgm:prSet/>
      <dgm:spPr/>
      <dgm:t>
        <a:bodyPr/>
        <a:lstStyle/>
        <a:p>
          <a:endParaRPr lang="en-US"/>
        </a:p>
      </dgm:t>
    </dgm:pt>
    <dgm:pt modelId="{81D36591-EACF-4237-BE5F-ED7527402458}" type="sibTrans" cxnId="{4FBDE076-0F1D-4B45-A21F-16F67E29A8F5}">
      <dgm:prSet/>
      <dgm:spPr/>
      <dgm:t>
        <a:bodyPr/>
        <a:lstStyle/>
        <a:p>
          <a:endParaRPr lang="en-US"/>
        </a:p>
      </dgm:t>
    </dgm:pt>
    <dgm:pt modelId="{0EE9740B-4F9F-4FB1-9E32-DDFDE03DCDB8}">
      <dgm:prSet/>
      <dgm:spPr/>
      <dgm:t>
        <a:bodyPr/>
        <a:lstStyle/>
        <a:p>
          <a:r>
            <a:rPr lang="en-US" dirty="0" err="1"/>
            <a:t>ReLU</a:t>
          </a:r>
          <a:r>
            <a:rPr lang="en-US" dirty="0"/>
            <a:t> activation function.</a:t>
          </a:r>
        </a:p>
      </dgm:t>
    </dgm:pt>
    <dgm:pt modelId="{5C14C5ED-154E-4C45-BCA1-22835BCD6A6A}" type="parTrans" cxnId="{5CBB3E9D-A9CE-4E94-855E-C238DD5DD031}">
      <dgm:prSet/>
      <dgm:spPr/>
      <dgm:t>
        <a:bodyPr/>
        <a:lstStyle/>
        <a:p>
          <a:endParaRPr lang="en-US"/>
        </a:p>
      </dgm:t>
    </dgm:pt>
    <dgm:pt modelId="{E6EE08D3-01DE-4F4A-B38F-9DA593508CD9}" type="sibTrans" cxnId="{5CBB3E9D-A9CE-4E94-855E-C238DD5DD031}">
      <dgm:prSet/>
      <dgm:spPr/>
      <dgm:t>
        <a:bodyPr/>
        <a:lstStyle/>
        <a:p>
          <a:endParaRPr lang="en-US"/>
        </a:p>
      </dgm:t>
    </dgm:pt>
    <dgm:pt modelId="{2B81C82E-3BE7-4C0A-9BF0-13DE47410C66}">
      <dgm:prSet/>
      <dgm:spPr/>
      <dgm:t>
        <a:bodyPr/>
        <a:lstStyle/>
        <a:p>
          <a:r>
            <a:rPr lang="en-US"/>
            <a:t>Adam optimizer.</a:t>
          </a:r>
        </a:p>
      </dgm:t>
    </dgm:pt>
    <dgm:pt modelId="{05655DBC-9DB6-4EC9-8783-217F5B71E910}" type="parTrans" cxnId="{B89052DC-76BD-4B8E-85CE-73F1F355141B}">
      <dgm:prSet/>
      <dgm:spPr/>
      <dgm:t>
        <a:bodyPr/>
        <a:lstStyle/>
        <a:p>
          <a:endParaRPr lang="en-US"/>
        </a:p>
      </dgm:t>
    </dgm:pt>
    <dgm:pt modelId="{036FAFC6-1E49-405E-BB40-548EFB31486F}" type="sibTrans" cxnId="{B89052DC-76BD-4B8E-85CE-73F1F355141B}">
      <dgm:prSet/>
      <dgm:spPr/>
      <dgm:t>
        <a:bodyPr/>
        <a:lstStyle/>
        <a:p>
          <a:endParaRPr lang="en-US"/>
        </a:p>
      </dgm:t>
    </dgm:pt>
    <dgm:pt modelId="{AA783F13-1932-4E99-894C-4F6A698E17AE}">
      <dgm:prSet/>
      <dgm:spPr/>
      <dgm:t>
        <a:bodyPr/>
        <a:lstStyle/>
        <a:p>
          <a:r>
            <a:rPr lang="en-US"/>
            <a:t>0.00048 learning rate.</a:t>
          </a:r>
        </a:p>
      </dgm:t>
    </dgm:pt>
    <dgm:pt modelId="{BDE91158-95B8-486B-A113-F61481F5B166}" type="parTrans" cxnId="{56CAC848-2755-4FE4-975D-BE53EAEAB6EA}">
      <dgm:prSet/>
      <dgm:spPr/>
      <dgm:t>
        <a:bodyPr/>
        <a:lstStyle/>
        <a:p>
          <a:endParaRPr lang="en-US"/>
        </a:p>
      </dgm:t>
    </dgm:pt>
    <dgm:pt modelId="{287CE67C-B421-440C-84C8-E43A12661309}" type="sibTrans" cxnId="{56CAC848-2755-4FE4-975D-BE53EAEAB6EA}">
      <dgm:prSet/>
      <dgm:spPr/>
      <dgm:t>
        <a:bodyPr/>
        <a:lstStyle/>
        <a:p>
          <a:endParaRPr lang="en-US"/>
        </a:p>
      </dgm:t>
    </dgm:pt>
    <dgm:pt modelId="{70560764-3664-48F8-8ED4-BE107E127150}">
      <dgm:prSet/>
      <dgm:spPr/>
      <dgm:t>
        <a:bodyPr/>
        <a:lstStyle/>
        <a:p>
          <a:r>
            <a:rPr lang="en-US"/>
            <a:t>10 hours of training time.</a:t>
          </a:r>
        </a:p>
      </dgm:t>
    </dgm:pt>
    <dgm:pt modelId="{55D1F6C1-47C6-491E-A0FC-F015075EF08F}" type="parTrans" cxnId="{CA81AD20-76F2-4B22-A3D1-D4965CDFE5FE}">
      <dgm:prSet/>
      <dgm:spPr/>
      <dgm:t>
        <a:bodyPr/>
        <a:lstStyle/>
        <a:p>
          <a:endParaRPr lang="en-US"/>
        </a:p>
      </dgm:t>
    </dgm:pt>
    <dgm:pt modelId="{1881C47F-3CB0-464B-8C39-2ABEEA747A71}" type="sibTrans" cxnId="{CA81AD20-76F2-4B22-A3D1-D4965CDFE5FE}">
      <dgm:prSet/>
      <dgm:spPr/>
      <dgm:t>
        <a:bodyPr/>
        <a:lstStyle/>
        <a:p>
          <a:endParaRPr lang="en-US"/>
        </a:p>
      </dgm:t>
    </dgm:pt>
    <dgm:pt modelId="{AC22D084-9E7E-614A-BB62-2B528B431D26}" type="pres">
      <dgm:prSet presAssocID="{B29920AA-87D9-4226-8FF0-51023CC81AE4}" presName="vert0" presStyleCnt="0">
        <dgm:presLayoutVars>
          <dgm:dir/>
          <dgm:animOne val="branch"/>
          <dgm:animLvl val="lvl"/>
        </dgm:presLayoutVars>
      </dgm:prSet>
      <dgm:spPr/>
    </dgm:pt>
    <dgm:pt modelId="{B91C800F-55E8-A844-BE81-280F994D7F7F}" type="pres">
      <dgm:prSet presAssocID="{DA79FC1E-9ED8-4894-995E-613138E5E007}" presName="thickLine" presStyleLbl="alignNode1" presStyleIdx="0" presStyleCnt="7"/>
      <dgm:spPr/>
    </dgm:pt>
    <dgm:pt modelId="{A4E4908D-7619-8D42-A7A1-95AB598BDAC9}" type="pres">
      <dgm:prSet presAssocID="{DA79FC1E-9ED8-4894-995E-613138E5E007}" presName="horz1" presStyleCnt="0"/>
      <dgm:spPr/>
    </dgm:pt>
    <dgm:pt modelId="{E925B8A8-2FD3-2F47-87EF-98BC530849E8}" type="pres">
      <dgm:prSet presAssocID="{DA79FC1E-9ED8-4894-995E-613138E5E007}" presName="tx1" presStyleLbl="revTx" presStyleIdx="0" presStyleCnt="7"/>
      <dgm:spPr/>
    </dgm:pt>
    <dgm:pt modelId="{F4D8636C-117B-984E-B9FA-290706535574}" type="pres">
      <dgm:prSet presAssocID="{DA79FC1E-9ED8-4894-995E-613138E5E007}" presName="vert1" presStyleCnt="0"/>
      <dgm:spPr/>
    </dgm:pt>
    <dgm:pt modelId="{09EF3B72-9E33-754D-9106-1ACEFCCA5810}" type="pres">
      <dgm:prSet presAssocID="{78B13C90-8F00-4AF3-BE37-F572944B183A}" presName="thickLine" presStyleLbl="alignNode1" presStyleIdx="1" presStyleCnt="7"/>
      <dgm:spPr/>
    </dgm:pt>
    <dgm:pt modelId="{D8FCDCD0-63AF-ED46-BEC0-03BE342CF6EA}" type="pres">
      <dgm:prSet presAssocID="{78B13C90-8F00-4AF3-BE37-F572944B183A}" presName="horz1" presStyleCnt="0"/>
      <dgm:spPr/>
    </dgm:pt>
    <dgm:pt modelId="{0DB39DEB-EEFD-8644-9C7E-2EB9ABDA601F}" type="pres">
      <dgm:prSet presAssocID="{78B13C90-8F00-4AF3-BE37-F572944B183A}" presName="tx1" presStyleLbl="revTx" presStyleIdx="1" presStyleCnt="7"/>
      <dgm:spPr/>
    </dgm:pt>
    <dgm:pt modelId="{86E666DC-288B-5544-92A2-240D7C4D245A}" type="pres">
      <dgm:prSet presAssocID="{78B13C90-8F00-4AF3-BE37-F572944B183A}" presName="vert1" presStyleCnt="0"/>
      <dgm:spPr/>
    </dgm:pt>
    <dgm:pt modelId="{30AF1806-B9A9-BE4B-B632-EE6E35B31B5E}" type="pres">
      <dgm:prSet presAssocID="{21A06A30-C286-4924-BD13-670643B316A2}" presName="thickLine" presStyleLbl="alignNode1" presStyleIdx="2" presStyleCnt="7"/>
      <dgm:spPr/>
    </dgm:pt>
    <dgm:pt modelId="{75CFEA70-869E-E247-A130-FE03CFB3E0CE}" type="pres">
      <dgm:prSet presAssocID="{21A06A30-C286-4924-BD13-670643B316A2}" presName="horz1" presStyleCnt="0"/>
      <dgm:spPr/>
    </dgm:pt>
    <dgm:pt modelId="{774CF37C-51B2-654D-BFDB-C4BA14B7CDBD}" type="pres">
      <dgm:prSet presAssocID="{21A06A30-C286-4924-BD13-670643B316A2}" presName="tx1" presStyleLbl="revTx" presStyleIdx="2" presStyleCnt="7"/>
      <dgm:spPr/>
    </dgm:pt>
    <dgm:pt modelId="{F96A6BE2-EB79-ED4F-8E58-56C0CBB75AE1}" type="pres">
      <dgm:prSet presAssocID="{21A06A30-C286-4924-BD13-670643B316A2}" presName="vert1" presStyleCnt="0"/>
      <dgm:spPr/>
    </dgm:pt>
    <dgm:pt modelId="{5B1AE3D5-4398-D04C-A795-F8FA313BE0C9}" type="pres">
      <dgm:prSet presAssocID="{0EE9740B-4F9F-4FB1-9E32-DDFDE03DCDB8}" presName="thickLine" presStyleLbl="alignNode1" presStyleIdx="3" presStyleCnt="7"/>
      <dgm:spPr/>
    </dgm:pt>
    <dgm:pt modelId="{AAF04392-BA41-5A46-A7D7-C6A241566B88}" type="pres">
      <dgm:prSet presAssocID="{0EE9740B-4F9F-4FB1-9E32-DDFDE03DCDB8}" presName="horz1" presStyleCnt="0"/>
      <dgm:spPr/>
    </dgm:pt>
    <dgm:pt modelId="{15FF7789-4193-0E4A-8C1D-DF0B16FCAEC5}" type="pres">
      <dgm:prSet presAssocID="{0EE9740B-4F9F-4FB1-9E32-DDFDE03DCDB8}" presName="tx1" presStyleLbl="revTx" presStyleIdx="3" presStyleCnt="7"/>
      <dgm:spPr/>
    </dgm:pt>
    <dgm:pt modelId="{B2B8F8A4-8518-1747-90CD-B96483D87030}" type="pres">
      <dgm:prSet presAssocID="{0EE9740B-4F9F-4FB1-9E32-DDFDE03DCDB8}" presName="vert1" presStyleCnt="0"/>
      <dgm:spPr/>
    </dgm:pt>
    <dgm:pt modelId="{C7EAB1EB-56E8-9D47-AB23-A0E564A195E1}" type="pres">
      <dgm:prSet presAssocID="{2B81C82E-3BE7-4C0A-9BF0-13DE47410C66}" presName="thickLine" presStyleLbl="alignNode1" presStyleIdx="4" presStyleCnt="7"/>
      <dgm:spPr/>
    </dgm:pt>
    <dgm:pt modelId="{D8CD3AB0-0D53-3747-A96D-DDC3053ECEC2}" type="pres">
      <dgm:prSet presAssocID="{2B81C82E-3BE7-4C0A-9BF0-13DE47410C66}" presName="horz1" presStyleCnt="0"/>
      <dgm:spPr/>
    </dgm:pt>
    <dgm:pt modelId="{12CFA6FB-5ADE-1440-81DB-B5215FD87F4D}" type="pres">
      <dgm:prSet presAssocID="{2B81C82E-3BE7-4C0A-9BF0-13DE47410C66}" presName="tx1" presStyleLbl="revTx" presStyleIdx="4" presStyleCnt="7"/>
      <dgm:spPr/>
    </dgm:pt>
    <dgm:pt modelId="{11DD73FB-8000-F847-8152-4871536753F6}" type="pres">
      <dgm:prSet presAssocID="{2B81C82E-3BE7-4C0A-9BF0-13DE47410C66}" presName="vert1" presStyleCnt="0"/>
      <dgm:spPr/>
    </dgm:pt>
    <dgm:pt modelId="{265CDC25-0AA0-BB4B-8AFA-4ACC41FD64D5}" type="pres">
      <dgm:prSet presAssocID="{AA783F13-1932-4E99-894C-4F6A698E17AE}" presName="thickLine" presStyleLbl="alignNode1" presStyleIdx="5" presStyleCnt="7"/>
      <dgm:spPr/>
    </dgm:pt>
    <dgm:pt modelId="{7C129319-7C87-6543-83A1-BC27E231E7BB}" type="pres">
      <dgm:prSet presAssocID="{AA783F13-1932-4E99-894C-4F6A698E17AE}" presName="horz1" presStyleCnt="0"/>
      <dgm:spPr/>
    </dgm:pt>
    <dgm:pt modelId="{B5A0F77B-5AEF-3541-A04B-9D2DD23B549A}" type="pres">
      <dgm:prSet presAssocID="{AA783F13-1932-4E99-894C-4F6A698E17AE}" presName="tx1" presStyleLbl="revTx" presStyleIdx="5" presStyleCnt="7"/>
      <dgm:spPr/>
    </dgm:pt>
    <dgm:pt modelId="{F453996D-03ED-A447-ABA7-AC56627603AD}" type="pres">
      <dgm:prSet presAssocID="{AA783F13-1932-4E99-894C-4F6A698E17AE}" presName="vert1" presStyleCnt="0"/>
      <dgm:spPr/>
    </dgm:pt>
    <dgm:pt modelId="{96C69DA7-6D43-A344-A168-901AF30C2799}" type="pres">
      <dgm:prSet presAssocID="{70560764-3664-48F8-8ED4-BE107E127150}" presName="thickLine" presStyleLbl="alignNode1" presStyleIdx="6" presStyleCnt="7"/>
      <dgm:spPr/>
    </dgm:pt>
    <dgm:pt modelId="{2E1B94DF-A48B-5B41-8DD5-4EF412BF4F32}" type="pres">
      <dgm:prSet presAssocID="{70560764-3664-48F8-8ED4-BE107E127150}" presName="horz1" presStyleCnt="0"/>
      <dgm:spPr/>
    </dgm:pt>
    <dgm:pt modelId="{B4F46036-714D-B644-AC27-5C9DF0288239}" type="pres">
      <dgm:prSet presAssocID="{70560764-3664-48F8-8ED4-BE107E127150}" presName="tx1" presStyleLbl="revTx" presStyleIdx="6" presStyleCnt="7"/>
      <dgm:spPr/>
    </dgm:pt>
    <dgm:pt modelId="{C142701A-C0C1-B442-A38C-14E3CF0D3CE1}" type="pres">
      <dgm:prSet presAssocID="{70560764-3664-48F8-8ED4-BE107E127150}" presName="vert1" presStyleCnt="0"/>
      <dgm:spPr/>
    </dgm:pt>
  </dgm:ptLst>
  <dgm:cxnLst>
    <dgm:cxn modelId="{292F090C-01E4-BF46-A081-993482DF38A3}" type="presOf" srcId="{78B13C90-8F00-4AF3-BE37-F572944B183A}" destId="{0DB39DEB-EEFD-8644-9C7E-2EB9ABDA601F}" srcOrd="0" destOrd="0" presId="urn:microsoft.com/office/officeart/2008/layout/LinedList"/>
    <dgm:cxn modelId="{CA81AD20-76F2-4B22-A3D1-D4965CDFE5FE}" srcId="{B29920AA-87D9-4226-8FF0-51023CC81AE4}" destId="{70560764-3664-48F8-8ED4-BE107E127150}" srcOrd="6" destOrd="0" parTransId="{55D1F6C1-47C6-491E-A0FC-F015075EF08F}" sibTransId="{1881C47F-3CB0-464B-8C39-2ABEEA747A71}"/>
    <dgm:cxn modelId="{D0D9023B-5745-3941-B65D-B50032943369}" type="presOf" srcId="{70560764-3664-48F8-8ED4-BE107E127150}" destId="{B4F46036-714D-B644-AC27-5C9DF0288239}" srcOrd="0" destOrd="0" presId="urn:microsoft.com/office/officeart/2008/layout/LinedList"/>
    <dgm:cxn modelId="{723B0947-0C97-9649-B368-99B40E3D7A40}" type="presOf" srcId="{AA783F13-1932-4E99-894C-4F6A698E17AE}" destId="{B5A0F77B-5AEF-3541-A04B-9D2DD23B549A}" srcOrd="0" destOrd="0" presId="urn:microsoft.com/office/officeart/2008/layout/LinedList"/>
    <dgm:cxn modelId="{56CAC848-2755-4FE4-975D-BE53EAEAB6EA}" srcId="{B29920AA-87D9-4226-8FF0-51023CC81AE4}" destId="{AA783F13-1932-4E99-894C-4F6A698E17AE}" srcOrd="5" destOrd="0" parTransId="{BDE91158-95B8-486B-A113-F61481F5B166}" sibTransId="{287CE67C-B421-440C-84C8-E43A12661309}"/>
    <dgm:cxn modelId="{AF48DB67-AEC6-4F18-B6D5-87F66D49C913}" srcId="{B29920AA-87D9-4226-8FF0-51023CC81AE4}" destId="{78B13C90-8F00-4AF3-BE37-F572944B183A}" srcOrd="1" destOrd="0" parTransId="{0B559E84-8308-4586-94EF-195AA3EDB0AD}" sibTransId="{95D922F6-556A-4860-AAA4-EF74A0DE5F60}"/>
    <dgm:cxn modelId="{81B1FF6F-9C87-3F4F-BA32-871A7BF580A8}" type="presOf" srcId="{B29920AA-87D9-4226-8FF0-51023CC81AE4}" destId="{AC22D084-9E7E-614A-BB62-2B528B431D26}" srcOrd="0" destOrd="0" presId="urn:microsoft.com/office/officeart/2008/layout/LinedList"/>
    <dgm:cxn modelId="{4FBDE076-0F1D-4B45-A21F-16F67E29A8F5}" srcId="{B29920AA-87D9-4226-8FF0-51023CC81AE4}" destId="{21A06A30-C286-4924-BD13-670643B316A2}" srcOrd="2" destOrd="0" parTransId="{5A687D79-4E10-4688-93FB-A625C028704D}" sibTransId="{81D36591-EACF-4237-BE5F-ED7527402458}"/>
    <dgm:cxn modelId="{69AF827B-5DC3-4D47-841E-2C9B2CF999F2}" type="presOf" srcId="{DA79FC1E-9ED8-4894-995E-613138E5E007}" destId="{E925B8A8-2FD3-2F47-87EF-98BC530849E8}" srcOrd="0" destOrd="0" presId="urn:microsoft.com/office/officeart/2008/layout/LinedList"/>
    <dgm:cxn modelId="{13F2988F-15AE-1142-B99A-A72A3C42EB2F}" type="presOf" srcId="{21A06A30-C286-4924-BD13-670643B316A2}" destId="{774CF37C-51B2-654D-BFDB-C4BA14B7CDBD}" srcOrd="0" destOrd="0" presId="urn:microsoft.com/office/officeart/2008/layout/LinedList"/>
    <dgm:cxn modelId="{5CBB3E9D-A9CE-4E94-855E-C238DD5DD031}" srcId="{B29920AA-87D9-4226-8FF0-51023CC81AE4}" destId="{0EE9740B-4F9F-4FB1-9E32-DDFDE03DCDB8}" srcOrd="3" destOrd="0" parTransId="{5C14C5ED-154E-4C45-BCA1-22835BCD6A6A}" sibTransId="{E6EE08D3-01DE-4F4A-B38F-9DA593508CD9}"/>
    <dgm:cxn modelId="{4E80ABB4-2F4A-A542-8562-02D9C99A2961}" type="presOf" srcId="{0EE9740B-4F9F-4FB1-9E32-DDFDE03DCDB8}" destId="{15FF7789-4193-0E4A-8C1D-DF0B16FCAEC5}" srcOrd="0" destOrd="0" presId="urn:microsoft.com/office/officeart/2008/layout/LinedList"/>
    <dgm:cxn modelId="{B7B1BEBA-77D4-41A4-B1C2-E99F4B47BDF6}" srcId="{B29920AA-87D9-4226-8FF0-51023CC81AE4}" destId="{DA79FC1E-9ED8-4894-995E-613138E5E007}" srcOrd="0" destOrd="0" parTransId="{30BF736B-C7BC-49A2-9053-5264B1393479}" sibTransId="{6C9DF809-D43B-45CF-ACCE-D214A4C2EBBC}"/>
    <dgm:cxn modelId="{C8EB9CD4-1777-ED47-B1A4-63EE0F854D8D}" type="presOf" srcId="{2B81C82E-3BE7-4C0A-9BF0-13DE47410C66}" destId="{12CFA6FB-5ADE-1440-81DB-B5215FD87F4D}" srcOrd="0" destOrd="0" presId="urn:microsoft.com/office/officeart/2008/layout/LinedList"/>
    <dgm:cxn modelId="{B89052DC-76BD-4B8E-85CE-73F1F355141B}" srcId="{B29920AA-87D9-4226-8FF0-51023CC81AE4}" destId="{2B81C82E-3BE7-4C0A-9BF0-13DE47410C66}" srcOrd="4" destOrd="0" parTransId="{05655DBC-9DB6-4EC9-8783-217F5B71E910}" sibTransId="{036FAFC6-1E49-405E-BB40-548EFB31486F}"/>
    <dgm:cxn modelId="{0BF66AD3-7B54-194F-A024-254A9C540AFF}" type="presParOf" srcId="{AC22D084-9E7E-614A-BB62-2B528B431D26}" destId="{B91C800F-55E8-A844-BE81-280F994D7F7F}" srcOrd="0" destOrd="0" presId="urn:microsoft.com/office/officeart/2008/layout/LinedList"/>
    <dgm:cxn modelId="{832C846C-7F80-7A47-B8EA-903EADB429B1}" type="presParOf" srcId="{AC22D084-9E7E-614A-BB62-2B528B431D26}" destId="{A4E4908D-7619-8D42-A7A1-95AB598BDAC9}" srcOrd="1" destOrd="0" presId="urn:microsoft.com/office/officeart/2008/layout/LinedList"/>
    <dgm:cxn modelId="{A7F7ABBF-8C2D-FA42-826C-74590723B051}" type="presParOf" srcId="{A4E4908D-7619-8D42-A7A1-95AB598BDAC9}" destId="{E925B8A8-2FD3-2F47-87EF-98BC530849E8}" srcOrd="0" destOrd="0" presId="urn:microsoft.com/office/officeart/2008/layout/LinedList"/>
    <dgm:cxn modelId="{1695C5FC-9F32-4340-8C40-2155AB360491}" type="presParOf" srcId="{A4E4908D-7619-8D42-A7A1-95AB598BDAC9}" destId="{F4D8636C-117B-984E-B9FA-290706535574}" srcOrd="1" destOrd="0" presId="urn:microsoft.com/office/officeart/2008/layout/LinedList"/>
    <dgm:cxn modelId="{DB1F2ECC-CE73-ED49-A843-C7A4824DC0BC}" type="presParOf" srcId="{AC22D084-9E7E-614A-BB62-2B528B431D26}" destId="{09EF3B72-9E33-754D-9106-1ACEFCCA5810}" srcOrd="2" destOrd="0" presId="urn:microsoft.com/office/officeart/2008/layout/LinedList"/>
    <dgm:cxn modelId="{110BECBC-91F6-B845-B0C5-0DE8AEC6A2D5}" type="presParOf" srcId="{AC22D084-9E7E-614A-BB62-2B528B431D26}" destId="{D8FCDCD0-63AF-ED46-BEC0-03BE342CF6EA}" srcOrd="3" destOrd="0" presId="urn:microsoft.com/office/officeart/2008/layout/LinedList"/>
    <dgm:cxn modelId="{61E43102-A8B7-4D4A-9426-81FD9638E897}" type="presParOf" srcId="{D8FCDCD0-63AF-ED46-BEC0-03BE342CF6EA}" destId="{0DB39DEB-EEFD-8644-9C7E-2EB9ABDA601F}" srcOrd="0" destOrd="0" presId="urn:microsoft.com/office/officeart/2008/layout/LinedList"/>
    <dgm:cxn modelId="{8525C1D1-DD2A-A941-A821-CC16841423C7}" type="presParOf" srcId="{D8FCDCD0-63AF-ED46-BEC0-03BE342CF6EA}" destId="{86E666DC-288B-5544-92A2-240D7C4D245A}" srcOrd="1" destOrd="0" presId="urn:microsoft.com/office/officeart/2008/layout/LinedList"/>
    <dgm:cxn modelId="{18EF1E3B-99D6-3D41-8CB2-FD841CD8A395}" type="presParOf" srcId="{AC22D084-9E7E-614A-BB62-2B528B431D26}" destId="{30AF1806-B9A9-BE4B-B632-EE6E35B31B5E}" srcOrd="4" destOrd="0" presId="urn:microsoft.com/office/officeart/2008/layout/LinedList"/>
    <dgm:cxn modelId="{A96B4BFF-CBB6-6442-80F0-E1A6B0C63F6E}" type="presParOf" srcId="{AC22D084-9E7E-614A-BB62-2B528B431D26}" destId="{75CFEA70-869E-E247-A130-FE03CFB3E0CE}" srcOrd="5" destOrd="0" presId="urn:microsoft.com/office/officeart/2008/layout/LinedList"/>
    <dgm:cxn modelId="{07A3A66B-AB4E-EF42-9CDF-1C1CDEAAC58E}" type="presParOf" srcId="{75CFEA70-869E-E247-A130-FE03CFB3E0CE}" destId="{774CF37C-51B2-654D-BFDB-C4BA14B7CDBD}" srcOrd="0" destOrd="0" presId="urn:microsoft.com/office/officeart/2008/layout/LinedList"/>
    <dgm:cxn modelId="{5E8BCCA1-FCB3-514B-B2ED-F43E14F85B4B}" type="presParOf" srcId="{75CFEA70-869E-E247-A130-FE03CFB3E0CE}" destId="{F96A6BE2-EB79-ED4F-8E58-56C0CBB75AE1}" srcOrd="1" destOrd="0" presId="urn:microsoft.com/office/officeart/2008/layout/LinedList"/>
    <dgm:cxn modelId="{29985B16-866C-4D40-AA6B-AA53D65209B2}" type="presParOf" srcId="{AC22D084-9E7E-614A-BB62-2B528B431D26}" destId="{5B1AE3D5-4398-D04C-A795-F8FA313BE0C9}" srcOrd="6" destOrd="0" presId="urn:microsoft.com/office/officeart/2008/layout/LinedList"/>
    <dgm:cxn modelId="{6237588E-F96F-CC4A-881E-314A1A52CEF9}" type="presParOf" srcId="{AC22D084-9E7E-614A-BB62-2B528B431D26}" destId="{AAF04392-BA41-5A46-A7D7-C6A241566B88}" srcOrd="7" destOrd="0" presId="urn:microsoft.com/office/officeart/2008/layout/LinedList"/>
    <dgm:cxn modelId="{4076E82C-FC9D-6442-8F32-96262D9DD00D}" type="presParOf" srcId="{AAF04392-BA41-5A46-A7D7-C6A241566B88}" destId="{15FF7789-4193-0E4A-8C1D-DF0B16FCAEC5}" srcOrd="0" destOrd="0" presId="urn:microsoft.com/office/officeart/2008/layout/LinedList"/>
    <dgm:cxn modelId="{631782E4-A2B3-D248-801B-BD67B640D297}" type="presParOf" srcId="{AAF04392-BA41-5A46-A7D7-C6A241566B88}" destId="{B2B8F8A4-8518-1747-90CD-B96483D87030}" srcOrd="1" destOrd="0" presId="urn:microsoft.com/office/officeart/2008/layout/LinedList"/>
    <dgm:cxn modelId="{A68FB18F-2EF6-6D45-A5FA-E1B55CC1EF0D}" type="presParOf" srcId="{AC22D084-9E7E-614A-BB62-2B528B431D26}" destId="{C7EAB1EB-56E8-9D47-AB23-A0E564A195E1}" srcOrd="8" destOrd="0" presId="urn:microsoft.com/office/officeart/2008/layout/LinedList"/>
    <dgm:cxn modelId="{927F1B3F-CA0F-A249-BF39-06EADF12C12B}" type="presParOf" srcId="{AC22D084-9E7E-614A-BB62-2B528B431D26}" destId="{D8CD3AB0-0D53-3747-A96D-DDC3053ECEC2}" srcOrd="9" destOrd="0" presId="urn:microsoft.com/office/officeart/2008/layout/LinedList"/>
    <dgm:cxn modelId="{6104B5BF-977B-C44B-9AB2-6E77C044B4A4}" type="presParOf" srcId="{D8CD3AB0-0D53-3747-A96D-DDC3053ECEC2}" destId="{12CFA6FB-5ADE-1440-81DB-B5215FD87F4D}" srcOrd="0" destOrd="0" presId="urn:microsoft.com/office/officeart/2008/layout/LinedList"/>
    <dgm:cxn modelId="{7B0A0940-32DB-F04E-8AD8-169964B13E44}" type="presParOf" srcId="{D8CD3AB0-0D53-3747-A96D-DDC3053ECEC2}" destId="{11DD73FB-8000-F847-8152-4871536753F6}" srcOrd="1" destOrd="0" presId="urn:microsoft.com/office/officeart/2008/layout/LinedList"/>
    <dgm:cxn modelId="{33034B4F-15CD-3540-9833-1D3A6E949FC9}" type="presParOf" srcId="{AC22D084-9E7E-614A-BB62-2B528B431D26}" destId="{265CDC25-0AA0-BB4B-8AFA-4ACC41FD64D5}" srcOrd="10" destOrd="0" presId="urn:microsoft.com/office/officeart/2008/layout/LinedList"/>
    <dgm:cxn modelId="{EADA7387-BCD0-6E4B-971F-F9EB3907CC14}" type="presParOf" srcId="{AC22D084-9E7E-614A-BB62-2B528B431D26}" destId="{7C129319-7C87-6543-83A1-BC27E231E7BB}" srcOrd="11" destOrd="0" presId="urn:microsoft.com/office/officeart/2008/layout/LinedList"/>
    <dgm:cxn modelId="{BA73C569-8131-734E-A11D-D8041A6A57E1}" type="presParOf" srcId="{7C129319-7C87-6543-83A1-BC27E231E7BB}" destId="{B5A0F77B-5AEF-3541-A04B-9D2DD23B549A}" srcOrd="0" destOrd="0" presId="urn:microsoft.com/office/officeart/2008/layout/LinedList"/>
    <dgm:cxn modelId="{FCBBBF12-5616-A343-8155-B776635E089B}" type="presParOf" srcId="{7C129319-7C87-6543-83A1-BC27E231E7BB}" destId="{F453996D-03ED-A447-ABA7-AC56627603AD}" srcOrd="1" destOrd="0" presId="urn:microsoft.com/office/officeart/2008/layout/LinedList"/>
    <dgm:cxn modelId="{64135BE5-D33B-234D-8933-7315B644CEE6}" type="presParOf" srcId="{AC22D084-9E7E-614A-BB62-2B528B431D26}" destId="{96C69DA7-6D43-A344-A168-901AF30C2799}" srcOrd="12" destOrd="0" presId="urn:microsoft.com/office/officeart/2008/layout/LinedList"/>
    <dgm:cxn modelId="{7475B34B-13F9-E04D-B0A1-91A230864765}" type="presParOf" srcId="{AC22D084-9E7E-614A-BB62-2B528B431D26}" destId="{2E1B94DF-A48B-5B41-8DD5-4EF412BF4F32}" srcOrd="13" destOrd="0" presId="urn:microsoft.com/office/officeart/2008/layout/LinedList"/>
    <dgm:cxn modelId="{8E4321BC-CC82-2941-9A78-3EA294620C35}" type="presParOf" srcId="{2E1B94DF-A48B-5B41-8DD5-4EF412BF4F32}" destId="{B4F46036-714D-B644-AC27-5C9DF0288239}" srcOrd="0" destOrd="0" presId="urn:microsoft.com/office/officeart/2008/layout/LinedList"/>
    <dgm:cxn modelId="{3DC6D41B-91F1-6745-B070-A36C03B19D8D}" type="presParOf" srcId="{2E1B94DF-A48B-5B41-8DD5-4EF412BF4F32}" destId="{C142701A-C0C1-B442-A38C-14E3CF0D3CE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A3428-4AFF-564E-AAC8-8F4F3D746B4F}">
      <dsp:nvSpPr>
        <dsp:cNvPr id="0" name=""/>
        <dsp:cNvSpPr/>
      </dsp:nvSpPr>
      <dsp:spPr>
        <a:xfrm>
          <a:off x="0" y="0"/>
          <a:ext cx="8382000"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514919-4E0D-D548-A942-58EA5B7989EB}">
      <dsp:nvSpPr>
        <dsp:cNvPr id="0" name=""/>
        <dsp:cNvSpPr/>
      </dsp:nvSpPr>
      <dsp:spPr>
        <a:xfrm>
          <a:off x="0" y="0"/>
          <a:ext cx="8382000" cy="12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501015" lvl="0" indent="-412750" algn="l" defTabSz="914400" rtl="0" eaLnBrk="1" latinLnBrk="0" hangingPunct="1">
            <a:lnSpc>
              <a:spcPct val="90000"/>
            </a:lnSpc>
            <a:spcBef>
              <a:spcPct val="0"/>
            </a:spcBef>
            <a:spcAft>
              <a:spcPct val="35000"/>
            </a:spcAft>
            <a:buFont typeface="Arial"/>
            <a:buNone/>
            <a:tabLst>
              <a:tab pos="501015" algn="l"/>
              <a:tab pos="501650" algn="l"/>
            </a:tabLst>
          </a:pPr>
          <a:r>
            <a:rPr lang="en-US" sz="2000" kern="1200" spc="-5" dirty="0">
              <a:solidFill>
                <a:srgbClr val="434343"/>
              </a:solidFill>
              <a:latin typeface="Trebuchet MS"/>
              <a:ea typeface="+mn-ea"/>
              <a:cs typeface="Trebuchet MS"/>
            </a:rPr>
            <a:t>Training the model involved running it through several iterations and using the previous Q- Value on as a starting point for the next.</a:t>
          </a:r>
        </a:p>
      </dsp:txBody>
      <dsp:txXfrm>
        <a:off x="0" y="0"/>
        <a:ext cx="8382000" cy="1239440"/>
      </dsp:txXfrm>
    </dsp:sp>
    <dsp:sp modelId="{2CD93039-BC56-4A4A-B1AB-D9D5F91E987C}">
      <dsp:nvSpPr>
        <dsp:cNvPr id="0" name=""/>
        <dsp:cNvSpPr/>
      </dsp:nvSpPr>
      <dsp:spPr>
        <a:xfrm>
          <a:off x="0" y="1239440"/>
          <a:ext cx="8382000"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AA7584-63A7-FF48-B369-2ED79986FD0F}">
      <dsp:nvSpPr>
        <dsp:cNvPr id="0" name=""/>
        <dsp:cNvSpPr/>
      </dsp:nvSpPr>
      <dsp:spPr>
        <a:xfrm>
          <a:off x="0" y="1239440"/>
          <a:ext cx="8382000" cy="12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501015" lvl="0" indent="-412750" algn="l" defTabSz="914400" rtl="0" eaLnBrk="1" latinLnBrk="0" hangingPunct="1">
            <a:lnSpc>
              <a:spcPct val="90000"/>
            </a:lnSpc>
            <a:spcBef>
              <a:spcPct val="0"/>
            </a:spcBef>
            <a:spcAft>
              <a:spcPct val="35000"/>
            </a:spcAft>
            <a:buFont typeface="Arial"/>
            <a:buNone/>
            <a:tabLst>
              <a:tab pos="501015" algn="l"/>
              <a:tab pos="501650" algn="l"/>
            </a:tabLst>
          </a:pPr>
          <a:r>
            <a:rPr lang="en-US" sz="2000" kern="1200" spc="-5" dirty="0">
              <a:solidFill>
                <a:srgbClr val="434343"/>
              </a:solidFill>
              <a:latin typeface="Trebuchet MS"/>
              <a:ea typeface="+mn-ea"/>
              <a:cs typeface="Trebuchet MS"/>
            </a:rPr>
            <a:t>Base Q-weights and epsilon are then established at the end of the training</a:t>
          </a:r>
        </a:p>
      </dsp:txBody>
      <dsp:txXfrm>
        <a:off x="0" y="1239440"/>
        <a:ext cx="8382000" cy="1239440"/>
      </dsp:txXfrm>
    </dsp:sp>
    <dsp:sp modelId="{5EE1EAEA-D3CE-9144-BA2F-94946942E8CB}">
      <dsp:nvSpPr>
        <dsp:cNvPr id="0" name=""/>
        <dsp:cNvSpPr/>
      </dsp:nvSpPr>
      <dsp:spPr>
        <a:xfrm>
          <a:off x="0" y="2478881"/>
          <a:ext cx="8382000"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4179AE-C762-5D4D-AD5B-A09605412E12}">
      <dsp:nvSpPr>
        <dsp:cNvPr id="0" name=""/>
        <dsp:cNvSpPr/>
      </dsp:nvSpPr>
      <dsp:spPr>
        <a:xfrm>
          <a:off x="0" y="2478881"/>
          <a:ext cx="8382000" cy="12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501015" lvl="0" indent="-412750" algn="l" defTabSz="914400" rtl="0" eaLnBrk="1" latinLnBrk="0" hangingPunct="1">
            <a:lnSpc>
              <a:spcPct val="90000"/>
            </a:lnSpc>
            <a:spcBef>
              <a:spcPct val="0"/>
            </a:spcBef>
            <a:spcAft>
              <a:spcPct val="35000"/>
            </a:spcAft>
            <a:buFont typeface="Arial"/>
            <a:buNone/>
            <a:tabLst>
              <a:tab pos="501015" algn="l"/>
              <a:tab pos="501650" algn="l"/>
            </a:tabLst>
          </a:pPr>
          <a:r>
            <a:rPr lang="en-US" sz="2000" kern="1200" spc="-5" dirty="0">
              <a:solidFill>
                <a:srgbClr val="434343"/>
              </a:solidFill>
              <a:latin typeface="Trebuchet MS"/>
              <a:ea typeface="+mn-ea"/>
              <a:cs typeface="Trebuchet MS"/>
            </a:rPr>
            <a:t>This is where we get to adjust initial epsilon and Q-weights to tweak the model</a:t>
          </a:r>
        </a:p>
      </dsp:txBody>
      <dsp:txXfrm>
        <a:off x="0" y="2478881"/>
        <a:ext cx="8382000" cy="1239440"/>
      </dsp:txXfrm>
    </dsp:sp>
    <dsp:sp modelId="{7C8AB7BD-DE83-3C46-9F66-E08C028897D0}">
      <dsp:nvSpPr>
        <dsp:cNvPr id="0" name=""/>
        <dsp:cNvSpPr/>
      </dsp:nvSpPr>
      <dsp:spPr>
        <a:xfrm>
          <a:off x="0" y="3718322"/>
          <a:ext cx="8382000"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D043E9-C7AA-6043-BB44-4F3E8C865222}">
      <dsp:nvSpPr>
        <dsp:cNvPr id="0" name=""/>
        <dsp:cNvSpPr/>
      </dsp:nvSpPr>
      <dsp:spPr>
        <a:xfrm>
          <a:off x="0" y="3718322"/>
          <a:ext cx="8382000" cy="12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501015" lvl="0" indent="-412750" algn="l" defTabSz="914400" rtl="0" eaLnBrk="1" latinLnBrk="0" hangingPunct="1">
            <a:lnSpc>
              <a:spcPct val="90000"/>
            </a:lnSpc>
            <a:spcBef>
              <a:spcPct val="0"/>
            </a:spcBef>
            <a:spcAft>
              <a:spcPct val="35000"/>
            </a:spcAft>
            <a:buFont typeface="Arial"/>
            <a:buNone/>
            <a:tabLst>
              <a:tab pos="501015" algn="l"/>
              <a:tab pos="501650" algn="l"/>
            </a:tabLst>
          </a:pPr>
          <a:r>
            <a:rPr lang="en-US" sz="2000" kern="1200" spc="-5" dirty="0">
              <a:solidFill>
                <a:srgbClr val="434343"/>
              </a:solidFill>
              <a:latin typeface="Trebuchet MS"/>
              <a:ea typeface="+mn-ea"/>
              <a:cs typeface="Trebuchet MS"/>
            </a:rPr>
            <a:t>We can also add weights to each layer independently</a:t>
          </a:r>
        </a:p>
      </dsp:txBody>
      <dsp:txXfrm>
        <a:off x="0" y="3718322"/>
        <a:ext cx="8382000" cy="1239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C800F-55E8-A844-BE81-280F994D7F7F}">
      <dsp:nvSpPr>
        <dsp:cNvPr id="0" name=""/>
        <dsp:cNvSpPr/>
      </dsp:nvSpPr>
      <dsp:spPr>
        <a:xfrm>
          <a:off x="0" y="633"/>
          <a:ext cx="6900512"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25B8A8-2FD3-2F47-87EF-98BC530849E8}">
      <dsp:nvSpPr>
        <dsp:cNvPr id="0" name=""/>
        <dsp:cNvSpPr/>
      </dsp:nvSpPr>
      <dsp:spPr>
        <a:xfrm>
          <a:off x="0" y="633"/>
          <a:ext cx="6900512" cy="740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16 actors.</a:t>
          </a:r>
        </a:p>
      </dsp:txBody>
      <dsp:txXfrm>
        <a:off x="0" y="633"/>
        <a:ext cx="6900512" cy="740728"/>
      </dsp:txXfrm>
    </dsp:sp>
    <dsp:sp modelId="{09EF3B72-9E33-754D-9106-1ACEFCCA5810}">
      <dsp:nvSpPr>
        <dsp:cNvPr id="0" name=""/>
        <dsp:cNvSpPr/>
      </dsp:nvSpPr>
      <dsp:spPr>
        <a:xfrm>
          <a:off x="0" y="741361"/>
          <a:ext cx="6900512"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B39DEB-EEFD-8644-9C7E-2EB9ABDA601F}">
      <dsp:nvSpPr>
        <dsp:cNvPr id="0" name=""/>
        <dsp:cNvSpPr/>
      </dsp:nvSpPr>
      <dsp:spPr>
        <a:xfrm>
          <a:off x="0" y="741361"/>
          <a:ext cx="6900512" cy="740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10 million steps trained.</a:t>
          </a:r>
        </a:p>
      </dsp:txBody>
      <dsp:txXfrm>
        <a:off x="0" y="741361"/>
        <a:ext cx="6900512" cy="740728"/>
      </dsp:txXfrm>
    </dsp:sp>
    <dsp:sp modelId="{30AF1806-B9A9-BE4B-B632-EE6E35B31B5E}">
      <dsp:nvSpPr>
        <dsp:cNvPr id="0" name=""/>
        <dsp:cNvSpPr/>
      </dsp:nvSpPr>
      <dsp:spPr>
        <a:xfrm>
          <a:off x="0" y="1482089"/>
          <a:ext cx="6900512" cy="0"/>
        </a:xfrm>
        <a:prstGeom prst="lin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4CF37C-51B2-654D-BFDB-C4BA14B7CDBD}">
      <dsp:nvSpPr>
        <dsp:cNvPr id="0" name=""/>
        <dsp:cNvSpPr/>
      </dsp:nvSpPr>
      <dsp:spPr>
        <a:xfrm>
          <a:off x="0" y="1482089"/>
          <a:ext cx="6900512" cy="740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3-layer Convolutional Neural Network.</a:t>
          </a:r>
        </a:p>
      </dsp:txBody>
      <dsp:txXfrm>
        <a:off x="0" y="1482089"/>
        <a:ext cx="6900512" cy="740728"/>
      </dsp:txXfrm>
    </dsp:sp>
    <dsp:sp modelId="{5B1AE3D5-4398-D04C-A795-F8FA313BE0C9}">
      <dsp:nvSpPr>
        <dsp:cNvPr id="0" name=""/>
        <dsp:cNvSpPr/>
      </dsp:nvSpPr>
      <dsp:spPr>
        <a:xfrm>
          <a:off x="0" y="2222817"/>
          <a:ext cx="6900512"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FF7789-4193-0E4A-8C1D-DF0B16FCAEC5}">
      <dsp:nvSpPr>
        <dsp:cNvPr id="0" name=""/>
        <dsp:cNvSpPr/>
      </dsp:nvSpPr>
      <dsp:spPr>
        <a:xfrm>
          <a:off x="0" y="2222817"/>
          <a:ext cx="6900512" cy="740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err="1"/>
            <a:t>ReLU</a:t>
          </a:r>
          <a:r>
            <a:rPr lang="en-US" sz="3300" kern="1200" dirty="0"/>
            <a:t> activation function.</a:t>
          </a:r>
        </a:p>
      </dsp:txBody>
      <dsp:txXfrm>
        <a:off x="0" y="2222817"/>
        <a:ext cx="6900512" cy="740728"/>
      </dsp:txXfrm>
    </dsp:sp>
    <dsp:sp modelId="{C7EAB1EB-56E8-9D47-AB23-A0E564A195E1}">
      <dsp:nvSpPr>
        <dsp:cNvPr id="0" name=""/>
        <dsp:cNvSpPr/>
      </dsp:nvSpPr>
      <dsp:spPr>
        <a:xfrm>
          <a:off x="0" y="2963545"/>
          <a:ext cx="6900512" cy="0"/>
        </a:xfrm>
        <a:prstGeom prst="lin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CFA6FB-5ADE-1440-81DB-B5215FD87F4D}">
      <dsp:nvSpPr>
        <dsp:cNvPr id="0" name=""/>
        <dsp:cNvSpPr/>
      </dsp:nvSpPr>
      <dsp:spPr>
        <a:xfrm>
          <a:off x="0" y="2963545"/>
          <a:ext cx="6900512" cy="740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Adam optimizer.</a:t>
          </a:r>
        </a:p>
      </dsp:txBody>
      <dsp:txXfrm>
        <a:off x="0" y="2963545"/>
        <a:ext cx="6900512" cy="740728"/>
      </dsp:txXfrm>
    </dsp:sp>
    <dsp:sp modelId="{265CDC25-0AA0-BB4B-8AFA-4ACC41FD64D5}">
      <dsp:nvSpPr>
        <dsp:cNvPr id="0" name=""/>
        <dsp:cNvSpPr/>
      </dsp:nvSpPr>
      <dsp:spPr>
        <a:xfrm>
          <a:off x="0" y="3704273"/>
          <a:ext cx="6900512"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A0F77B-5AEF-3541-A04B-9D2DD23B549A}">
      <dsp:nvSpPr>
        <dsp:cNvPr id="0" name=""/>
        <dsp:cNvSpPr/>
      </dsp:nvSpPr>
      <dsp:spPr>
        <a:xfrm>
          <a:off x="0" y="3704273"/>
          <a:ext cx="6900512" cy="740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0.00048 learning rate.</a:t>
          </a:r>
        </a:p>
      </dsp:txBody>
      <dsp:txXfrm>
        <a:off x="0" y="3704273"/>
        <a:ext cx="6900512" cy="740728"/>
      </dsp:txXfrm>
    </dsp:sp>
    <dsp:sp modelId="{96C69DA7-6D43-A344-A168-901AF30C2799}">
      <dsp:nvSpPr>
        <dsp:cNvPr id="0" name=""/>
        <dsp:cNvSpPr/>
      </dsp:nvSpPr>
      <dsp:spPr>
        <a:xfrm>
          <a:off x="0" y="4445001"/>
          <a:ext cx="6900512" cy="0"/>
        </a:xfrm>
        <a:prstGeom prst="lin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F46036-714D-B644-AC27-5C9DF0288239}">
      <dsp:nvSpPr>
        <dsp:cNvPr id="0" name=""/>
        <dsp:cNvSpPr/>
      </dsp:nvSpPr>
      <dsp:spPr>
        <a:xfrm>
          <a:off x="0" y="4445001"/>
          <a:ext cx="6900512" cy="740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10 hours of training time.</a:t>
          </a:r>
        </a:p>
      </dsp:txBody>
      <dsp:txXfrm>
        <a:off x="0" y="4445001"/>
        <a:ext cx="6900512" cy="74072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FBD9C375-7632-E042-859B-83979D729C07}" type="datetimeFigureOut">
              <a:rPr lang="en-US" smtClean="0"/>
              <a:t>6/1/21</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A479DD4-3363-834D-979F-D13B03253FCC}" type="slidenum">
              <a:rPr lang="en-US" smtClean="0"/>
              <a:t>‹#›</a:t>
            </a:fld>
            <a:endParaRPr lang="en-US"/>
          </a:p>
        </p:txBody>
      </p:sp>
    </p:spTree>
    <p:extLst>
      <p:ext uri="{BB962C8B-B14F-4D97-AF65-F5344CB8AC3E}">
        <p14:creationId xmlns:p14="http://schemas.microsoft.com/office/powerpoint/2010/main" val="232179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479DD4-3363-834D-979F-D13B03253FCC}" type="slidenum">
              <a:rPr lang="en-US" smtClean="0"/>
              <a:t>11</a:t>
            </a:fld>
            <a:endParaRPr lang="en-US"/>
          </a:p>
        </p:txBody>
      </p:sp>
    </p:spTree>
    <p:extLst>
      <p:ext uri="{BB962C8B-B14F-4D97-AF65-F5344CB8AC3E}">
        <p14:creationId xmlns:p14="http://schemas.microsoft.com/office/powerpoint/2010/main" val="3878253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r>
              <a:rPr lang="en-US"/>
              <a:t>6/11/21</a:t>
            </a:r>
          </a:p>
        </p:txBody>
      </p:sp>
      <p:sp>
        <p:nvSpPr>
          <p:cNvPr id="6" name="Holder 6"/>
          <p:cNvSpPr>
            <a:spLocks noGrp="1"/>
          </p:cNvSpPr>
          <p:nvPr>
            <p:ph type="sldNum" sz="quarter" idx="7"/>
          </p:nvPr>
        </p:nvSpPr>
        <p:spPr/>
        <p:txBody>
          <a:bodyPr lIns="0" tIns="0" rIns="0" bIns="0"/>
          <a:lstStyle>
            <a:lvl1pPr>
              <a:defRPr sz="1000" b="0" i="0">
                <a:solidFill>
                  <a:srgbClr val="D44500"/>
                </a:solidFill>
                <a:latin typeface="Trebuchet MS"/>
                <a:cs typeface="Trebuchet MS"/>
              </a:defRPr>
            </a:lvl1pPr>
          </a:lstStyle>
          <a:p>
            <a:pPr marL="38100">
              <a:lnSpc>
                <a:spcPct val="100000"/>
              </a:lnSpc>
              <a:spcBef>
                <a:spcPts val="35"/>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1200" b="0" i="0" u="heavy">
                <a:solidFill>
                  <a:srgbClr val="0563C1"/>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r>
              <a:rPr lang="en-US"/>
              <a:t>6/11/21</a:t>
            </a:r>
          </a:p>
        </p:txBody>
      </p:sp>
      <p:sp>
        <p:nvSpPr>
          <p:cNvPr id="6" name="Holder 6"/>
          <p:cNvSpPr>
            <a:spLocks noGrp="1"/>
          </p:cNvSpPr>
          <p:nvPr>
            <p:ph type="sldNum" sz="quarter" idx="7"/>
          </p:nvPr>
        </p:nvSpPr>
        <p:spPr/>
        <p:txBody>
          <a:bodyPr lIns="0" tIns="0" rIns="0" bIns="0"/>
          <a:lstStyle>
            <a:lvl1pPr>
              <a:defRPr sz="1000" b="0" i="0">
                <a:solidFill>
                  <a:srgbClr val="D44500"/>
                </a:solidFill>
                <a:latin typeface="Trebuchet MS"/>
                <a:cs typeface="Trebuchet MS"/>
              </a:defRPr>
            </a:lvl1pPr>
          </a:lstStyle>
          <a:p>
            <a:pPr marL="38100">
              <a:lnSpc>
                <a:spcPct val="100000"/>
              </a:lnSpc>
              <a:spcBef>
                <a:spcPts val="35"/>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Georgia"/>
                <a:cs typeface="Georg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r>
              <a:rPr lang="en-US"/>
              <a:t>6/11/21</a:t>
            </a:r>
          </a:p>
        </p:txBody>
      </p:sp>
      <p:sp>
        <p:nvSpPr>
          <p:cNvPr id="7" name="Holder 7"/>
          <p:cNvSpPr>
            <a:spLocks noGrp="1"/>
          </p:cNvSpPr>
          <p:nvPr>
            <p:ph type="sldNum" sz="quarter" idx="7"/>
          </p:nvPr>
        </p:nvSpPr>
        <p:spPr/>
        <p:txBody>
          <a:bodyPr lIns="0" tIns="0" rIns="0" bIns="0"/>
          <a:lstStyle>
            <a:lvl1pPr>
              <a:defRPr sz="1000" b="0" i="0">
                <a:solidFill>
                  <a:srgbClr val="D44500"/>
                </a:solidFill>
                <a:latin typeface="Trebuchet MS"/>
                <a:cs typeface="Trebuchet MS"/>
              </a:defRPr>
            </a:lvl1pPr>
          </a:lstStyle>
          <a:p>
            <a:pPr marL="38100">
              <a:lnSpc>
                <a:spcPct val="100000"/>
              </a:lnSpc>
              <a:spcBef>
                <a:spcPts val="35"/>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Georgia"/>
                <a:cs typeface="Georgi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r>
              <a:rPr lang="en-US"/>
              <a:t>6/11/21</a:t>
            </a:r>
          </a:p>
        </p:txBody>
      </p:sp>
      <p:sp>
        <p:nvSpPr>
          <p:cNvPr id="5" name="Holder 5"/>
          <p:cNvSpPr>
            <a:spLocks noGrp="1"/>
          </p:cNvSpPr>
          <p:nvPr>
            <p:ph type="sldNum" sz="quarter" idx="7"/>
          </p:nvPr>
        </p:nvSpPr>
        <p:spPr/>
        <p:txBody>
          <a:bodyPr lIns="0" tIns="0" rIns="0" bIns="0"/>
          <a:lstStyle>
            <a:lvl1pPr>
              <a:defRPr sz="1000" b="0" i="0">
                <a:solidFill>
                  <a:srgbClr val="D44500"/>
                </a:solidFill>
                <a:latin typeface="Trebuchet MS"/>
                <a:cs typeface="Trebuchet MS"/>
              </a:defRPr>
            </a:lvl1pPr>
          </a:lstStyle>
          <a:p>
            <a:pPr marL="38100">
              <a:lnSpc>
                <a:spcPct val="100000"/>
              </a:lnSpc>
              <a:spcBef>
                <a:spcPts val="35"/>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E7EAEB"/>
          </a:solidFill>
        </p:spPr>
        <p:txBody>
          <a:bodyPr wrap="square" lIns="0" tIns="0" rIns="0" bIns="0" rtlCol="0"/>
          <a:lstStyle/>
          <a:p>
            <a:endParaRPr/>
          </a:p>
        </p:txBody>
      </p:sp>
      <p:sp>
        <p:nvSpPr>
          <p:cNvPr id="17" name="bg object 17"/>
          <p:cNvSpPr/>
          <p:nvPr/>
        </p:nvSpPr>
        <p:spPr>
          <a:xfrm>
            <a:off x="0" y="0"/>
            <a:ext cx="12192000" cy="6196965"/>
          </a:xfrm>
          <a:custGeom>
            <a:avLst/>
            <a:gdLst/>
            <a:ahLst/>
            <a:cxnLst/>
            <a:rect l="l" t="t" r="r" b="b"/>
            <a:pathLst>
              <a:path w="12192000" h="6196965">
                <a:moveTo>
                  <a:pt x="12192000" y="0"/>
                </a:moveTo>
                <a:lnTo>
                  <a:pt x="6095987" y="0"/>
                </a:lnTo>
                <a:lnTo>
                  <a:pt x="0" y="0"/>
                </a:lnTo>
                <a:lnTo>
                  <a:pt x="0" y="914412"/>
                </a:lnTo>
                <a:lnTo>
                  <a:pt x="0" y="6196914"/>
                </a:lnTo>
                <a:lnTo>
                  <a:pt x="6095987" y="6196914"/>
                </a:lnTo>
                <a:lnTo>
                  <a:pt x="6095987" y="914412"/>
                </a:lnTo>
                <a:lnTo>
                  <a:pt x="12192000" y="914412"/>
                </a:lnTo>
                <a:lnTo>
                  <a:pt x="12192000" y="0"/>
                </a:lnTo>
                <a:close/>
              </a:path>
            </a:pathLst>
          </a:custGeom>
          <a:solidFill>
            <a:srgbClr val="D44500"/>
          </a:solidFill>
        </p:spPr>
        <p:txBody>
          <a:bodyPr wrap="square" lIns="0" tIns="0" rIns="0" bIns="0" rtlCol="0"/>
          <a:lstStyle/>
          <a:p>
            <a:endParaRPr/>
          </a:p>
        </p:txBody>
      </p:sp>
      <p:sp>
        <p:nvSpPr>
          <p:cNvPr id="18" name="bg object 18"/>
          <p:cNvSpPr/>
          <p:nvPr/>
        </p:nvSpPr>
        <p:spPr>
          <a:xfrm>
            <a:off x="0" y="6196913"/>
            <a:ext cx="12192000" cy="661670"/>
          </a:xfrm>
          <a:custGeom>
            <a:avLst/>
            <a:gdLst/>
            <a:ahLst/>
            <a:cxnLst/>
            <a:rect l="l" t="t" r="r" b="b"/>
            <a:pathLst>
              <a:path w="12192000" h="661670">
                <a:moveTo>
                  <a:pt x="12191999" y="661085"/>
                </a:moveTo>
                <a:lnTo>
                  <a:pt x="0" y="661085"/>
                </a:lnTo>
                <a:lnTo>
                  <a:pt x="0" y="0"/>
                </a:lnTo>
                <a:lnTo>
                  <a:pt x="12191999" y="0"/>
                </a:lnTo>
                <a:lnTo>
                  <a:pt x="12191999" y="661085"/>
                </a:lnTo>
                <a:close/>
              </a:path>
            </a:pathLst>
          </a:custGeom>
          <a:solidFill>
            <a:srgbClr val="FFFFFF"/>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558800" y="6417230"/>
            <a:ext cx="1363304" cy="17397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r>
              <a:rPr lang="en-US"/>
              <a:t>6/11/21</a:t>
            </a:r>
          </a:p>
        </p:txBody>
      </p:sp>
      <p:sp>
        <p:nvSpPr>
          <p:cNvPr id="4" name="Holder 4"/>
          <p:cNvSpPr>
            <a:spLocks noGrp="1"/>
          </p:cNvSpPr>
          <p:nvPr>
            <p:ph type="sldNum" sz="quarter" idx="7"/>
          </p:nvPr>
        </p:nvSpPr>
        <p:spPr/>
        <p:txBody>
          <a:bodyPr lIns="0" tIns="0" rIns="0" bIns="0"/>
          <a:lstStyle>
            <a:lvl1pPr>
              <a:defRPr sz="1000" b="0" i="0">
                <a:solidFill>
                  <a:srgbClr val="D44500"/>
                </a:solidFill>
                <a:latin typeface="Trebuchet MS"/>
                <a:cs typeface="Trebuchet MS"/>
              </a:defRPr>
            </a:lvl1pPr>
          </a:lstStyle>
          <a:p>
            <a:pPr marL="38100">
              <a:lnSpc>
                <a:spcPct val="100000"/>
              </a:lnSpc>
              <a:spcBef>
                <a:spcPts val="35"/>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E7EAEB"/>
          </a:solidFill>
        </p:spPr>
        <p:txBody>
          <a:bodyPr wrap="square" lIns="0" tIns="0" rIns="0" bIns="0" rtlCol="0"/>
          <a:lstStyle/>
          <a:p>
            <a:endParaRPr/>
          </a:p>
        </p:txBody>
      </p:sp>
      <p:sp>
        <p:nvSpPr>
          <p:cNvPr id="17" name="bg object 17"/>
          <p:cNvSpPr/>
          <p:nvPr/>
        </p:nvSpPr>
        <p:spPr>
          <a:xfrm>
            <a:off x="0" y="0"/>
            <a:ext cx="12192000" cy="914400"/>
          </a:xfrm>
          <a:custGeom>
            <a:avLst/>
            <a:gdLst/>
            <a:ahLst/>
            <a:cxnLst/>
            <a:rect l="l" t="t" r="r" b="b"/>
            <a:pathLst>
              <a:path w="12192000" h="914400">
                <a:moveTo>
                  <a:pt x="12191999" y="914399"/>
                </a:moveTo>
                <a:lnTo>
                  <a:pt x="0" y="914399"/>
                </a:lnTo>
                <a:lnTo>
                  <a:pt x="0" y="0"/>
                </a:lnTo>
                <a:lnTo>
                  <a:pt x="12191999" y="0"/>
                </a:lnTo>
                <a:lnTo>
                  <a:pt x="12191999" y="914399"/>
                </a:lnTo>
                <a:close/>
              </a:path>
            </a:pathLst>
          </a:custGeom>
          <a:solidFill>
            <a:srgbClr val="D44500"/>
          </a:solidFill>
        </p:spPr>
        <p:txBody>
          <a:bodyPr wrap="square" lIns="0" tIns="0" rIns="0" bIns="0" rtlCol="0"/>
          <a:lstStyle/>
          <a:p>
            <a:endParaRPr/>
          </a:p>
        </p:txBody>
      </p:sp>
      <p:sp>
        <p:nvSpPr>
          <p:cNvPr id="18" name="bg object 18"/>
          <p:cNvSpPr/>
          <p:nvPr/>
        </p:nvSpPr>
        <p:spPr>
          <a:xfrm>
            <a:off x="0" y="6196913"/>
            <a:ext cx="12192000" cy="661670"/>
          </a:xfrm>
          <a:custGeom>
            <a:avLst/>
            <a:gdLst/>
            <a:ahLst/>
            <a:cxnLst/>
            <a:rect l="l" t="t" r="r" b="b"/>
            <a:pathLst>
              <a:path w="12192000" h="661670">
                <a:moveTo>
                  <a:pt x="12191999" y="661085"/>
                </a:moveTo>
                <a:lnTo>
                  <a:pt x="0" y="661085"/>
                </a:lnTo>
                <a:lnTo>
                  <a:pt x="0" y="0"/>
                </a:lnTo>
                <a:lnTo>
                  <a:pt x="12191999" y="0"/>
                </a:lnTo>
                <a:lnTo>
                  <a:pt x="12191999" y="661085"/>
                </a:lnTo>
                <a:close/>
              </a:path>
            </a:pathLst>
          </a:custGeom>
          <a:solidFill>
            <a:srgbClr val="FFFFFF"/>
          </a:solidFill>
        </p:spPr>
        <p:txBody>
          <a:bodyPr wrap="square" lIns="0" tIns="0" rIns="0" bIns="0" rtlCol="0"/>
          <a:lstStyle/>
          <a:p>
            <a:endParaRPr/>
          </a:p>
        </p:txBody>
      </p:sp>
      <p:pic>
        <p:nvPicPr>
          <p:cNvPr id="19" name="bg object 19"/>
          <p:cNvPicPr/>
          <p:nvPr/>
        </p:nvPicPr>
        <p:blipFill>
          <a:blip r:embed="rId7" cstate="print"/>
          <a:stretch>
            <a:fillRect/>
          </a:stretch>
        </p:blipFill>
        <p:spPr>
          <a:xfrm>
            <a:off x="558800" y="6417230"/>
            <a:ext cx="1363304" cy="173970"/>
          </a:xfrm>
          <a:prstGeom prst="rect">
            <a:avLst/>
          </a:prstGeom>
        </p:spPr>
      </p:pic>
      <p:sp>
        <p:nvSpPr>
          <p:cNvPr id="2" name="Holder 2"/>
          <p:cNvSpPr>
            <a:spLocks noGrp="1"/>
          </p:cNvSpPr>
          <p:nvPr>
            <p:ph type="title"/>
          </p:nvPr>
        </p:nvSpPr>
        <p:spPr>
          <a:xfrm>
            <a:off x="530225" y="488100"/>
            <a:ext cx="10406380" cy="452119"/>
          </a:xfrm>
          <a:prstGeom prst="rect">
            <a:avLst/>
          </a:prstGeom>
        </p:spPr>
        <p:txBody>
          <a:bodyPr wrap="square" lIns="0" tIns="0" rIns="0" bIns="0">
            <a:spAutoFit/>
          </a:bodyPr>
          <a:lstStyle>
            <a:lvl1pPr>
              <a:defRPr sz="2800" b="0" i="0">
                <a:solidFill>
                  <a:schemeClr val="bg1"/>
                </a:solidFill>
                <a:latin typeface="Georgia"/>
                <a:cs typeface="Georgia"/>
              </a:defRPr>
            </a:lvl1pPr>
          </a:lstStyle>
          <a:p>
            <a:endParaRPr/>
          </a:p>
        </p:txBody>
      </p:sp>
      <p:sp>
        <p:nvSpPr>
          <p:cNvPr id="3" name="Holder 3"/>
          <p:cNvSpPr>
            <a:spLocks noGrp="1"/>
          </p:cNvSpPr>
          <p:nvPr>
            <p:ph type="body" idx="1"/>
          </p:nvPr>
        </p:nvSpPr>
        <p:spPr>
          <a:xfrm>
            <a:off x="512070" y="1077099"/>
            <a:ext cx="11167859" cy="4394200"/>
          </a:xfrm>
          <a:prstGeom prst="rect">
            <a:avLst/>
          </a:prstGeom>
        </p:spPr>
        <p:txBody>
          <a:bodyPr wrap="square" lIns="0" tIns="0" rIns="0" bIns="0">
            <a:spAutoFit/>
          </a:bodyPr>
          <a:lstStyle>
            <a:lvl1pPr>
              <a:defRPr sz="1200" b="0" i="0" u="heavy">
                <a:solidFill>
                  <a:srgbClr val="0563C1"/>
                </a:solidFill>
                <a:latin typeface="Times New Roman"/>
                <a:cs typeface="Times New Roman"/>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r>
              <a:rPr lang="en-US"/>
              <a:t>6/11/21</a:t>
            </a:r>
          </a:p>
        </p:txBody>
      </p:sp>
      <p:sp>
        <p:nvSpPr>
          <p:cNvPr id="6" name="Holder 6"/>
          <p:cNvSpPr>
            <a:spLocks noGrp="1"/>
          </p:cNvSpPr>
          <p:nvPr>
            <p:ph type="sldNum" sz="quarter" idx="7"/>
          </p:nvPr>
        </p:nvSpPr>
        <p:spPr>
          <a:xfrm>
            <a:off x="11544399" y="6426241"/>
            <a:ext cx="155575" cy="173354"/>
          </a:xfrm>
          <a:prstGeom prst="rect">
            <a:avLst/>
          </a:prstGeom>
        </p:spPr>
        <p:txBody>
          <a:bodyPr wrap="square" lIns="0" tIns="0" rIns="0" bIns="0">
            <a:spAutoFit/>
          </a:bodyPr>
          <a:lstStyle>
            <a:lvl1pPr>
              <a:defRPr sz="1000" b="0" i="0">
                <a:solidFill>
                  <a:srgbClr val="D44500"/>
                </a:solidFill>
                <a:latin typeface="Trebuchet MS"/>
                <a:cs typeface="Trebuchet MS"/>
              </a:defRPr>
            </a:lvl1pPr>
          </a:lstStyle>
          <a:p>
            <a:pPr marL="38100">
              <a:lnSpc>
                <a:spcPct val="100000"/>
              </a:lnSpc>
              <a:spcBef>
                <a:spcPts val="35"/>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prasadkulkarni01/SyracuseUniversityDataScience/blob/main/IST%20718/Rule%20based%20vs%20RL_1.mov"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syracuse.edu/about/brand/visual-identity/powerpoint-templates/"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prasadkulkarni01/SyracuseUniversityDataScience/tree/main/IST%20707"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github.com/prasadkulkarni01/SyracuseUniversityDataScience/tree/main/IST%20718"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www.dcu.ie/sites/default/files/software/r_studio.png" TargetMode="External"/><Relationship Id="rId3" Type="http://schemas.openxmlformats.org/officeDocument/2006/relationships/hyperlink" Target="https://aezmdcb0d81bgava-zippykid.netdna-ssl.com/wp-content/uploads/2017/03/Kaggle-logo.png" TargetMode="External"/><Relationship Id="rId7" Type="http://schemas.openxmlformats.org/officeDocument/2006/relationships/hyperlink" Target="https://www.python.org/static/community_logos/python-logo-master-v3-TM.png" TargetMode="External"/><Relationship Id="rId12" Type="http://schemas.openxmlformats.org/officeDocument/2006/relationships/hyperlink" Target="https://static01.nyt.com/images/2014/08/10/magazine/10wmt/10wmt-articleLarge-v4.jpg?quality=75&amp;auto=webp&amp;disable=upscale"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gravitatesolutions.com/refresh/wp-content/uploads/2015/09/connector-excel-logo.png" TargetMode="External"/><Relationship Id="rId11" Type="http://schemas.openxmlformats.org/officeDocument/2006/relationships/hyperlink" Target="https://www.sheerid.com/wp-content/uploads/2016/10/tableau-logo.png" TargetMode="External"/><Relationship Id="rId5" Type="http://schemas.openxmlformats.org/officeDocument/2006/relationships/hyperlink" Target="https://www.microsoft.com/en-us/microsoft-365/blog/wp-content/uploads/sites/2/migrated-images/53/8787.CAROUSEL_Access_260x146.jpg" TargetMode="External"/><Relationship Id="rId10" Type="http://schemas.openxmlformats.org/officeDocument/2006/relationships/hyperlink" Target="https://cdn.worldvectorlogo.com/logos/microsoft-sql-server.svg" TargetMode="External"/><Relationship Id="rId4" Type="http://schemas.openxmlformats.org/officeDocument/2006/relationships/hyperlink" Target="http://mallet.cs.umass.edu/logo3.png" TargetMode="External"/><Relationship Id="rId9" Type="http://schemas.openxmlformats.org/officeDocument/2006/relationships/hyperlink" Target="https://scikit-learn.org/stable/_images/scikit-learn-logo-notext.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096000" y="914400"/>
            <a:ext cx="6096000" cy="5943600"/>
          </a:xfrm>
          <a:custGeom>
            <a:avLst/>
            <a:gdLst/>
            <a:ahLst/>
            <a:cxnLst/>
            <a:rect l="l" t="t" r="r" b="b"/>
            <a:pathLst>
              <a:path w="6096000" h="5943600">
                <a:moveTo>
                  <a:pt x="0" y="5943599"/>
                </a:moveTo>
                <a:lnTo>
                  <a:pt x="6095999" y="5943599"/>
                </a:lnTo>
                <a:lnTo>
                  <a:pt x="6095999" y="0"/>
                </a:lnTo>
                <a:lnTo>
                  <a:pt x="0" y="0"/>
                </a:lnTo>
                <a:lnTo>
                  <a:pt x="0" y="5943599"/>
                </a:lnTo>
                <a:close/>
              </a:path>
            </a:pathLst>
          </a:custGeom>
          <a:solidFill>
            <a:srgbClr val="E7EAEB"/>
          </a:solidFill>
        </p:spPr>
        <p:txBody>
          <a:bodyPr wrap="square" lIns="0" tIns="0" rIns="0" bIns="0" rtlCol="0"/>
          <a:lstStyle/>
          <a:p>
            <a:endParaRPr/>
          </a:p>
        </p:txBody>
      </p:sp>
      <p:grpSp>
        <p:nvGrpSpPr>
          <p:cNvPr id="3" name="object 3"/>
          <p:cNvGrpSpPr/>
          <p:nvPr/>
        </p:nvGrpSpPr>
        <p:grpSpPr>
          <a:xfrm>
            <a:off x="-1" y="0"/>
            <a:ext cx="12192000" cy="6858000"/>
            <a:chOff x="0" y="0"/>
            <a:chExt cx="12192000" cy="6858000"/>
          </a:xfrm>
        </p:grpSpPr>
        <p:sp>
          <p:nvSpPr>
            <p:cNvPr id="4" name="object 4"/>
            <p:cNvSpPr/>
            <p:nvPr/>
          </p:nvSpPr>
          <p:spPr>
            <a:xfrm>
              <a:off x="0" y="0"/>
              <a:ext cx="12192000" cy="6858000"/>
            </a:xfrm>
            <a:custGeom>
              <a:avLst/>
              <a:gdLst/>
              <a:ahLst/>
              <a:cxnLst/>
              <a:rect l="l" t="t" r="r" b="b"/>
              <a:pathLst>
                <a:path w="12192000" h="6858000">
                  <a:moveTo>
                    <a:pt x="12192000" y="0"/>
                  </a:moveTo>
                  <a:lnTo>
                    <a:pt x="6096000" y="0"/>
                  </a:lnTo>
                  <a:lnTo>
                    <a:pt x="0" y="0"/>
                  </a:lnTo>
                  <a:lnTo>
                    <a:pt x="0" y="914412"/>
                  </a:lnTo>
                  <a:lnTo>
                    <a:pt x="0" y="6858000"/>
                  </a:lnTo>
                  <a:lnTo>
                    <a:pt x="6096000" y="6858000"/>
                  </a:lnTo>
                  <a:lnTo>
                    <a:pt x="6096000" y="914412"/>
                  </a:lnTo>
                  <a:lnTo>
                    <a:pt x="12192000" y="914412"/>
                  </a:lnTo>
                  <a:lnTo>
                    <a:pt x="12192000" y="0"/>
                  </a:lnTo>
                  <a:close/>
                </a:path>
              </a:pathLst>
            </a:custGeom>
            <a:solidFill>
              <a:srgbClr val="D44500"/>
            </a:solidFill>
          </p:spPr>
          <p:txBody>
            <a:bodyPr wrap="square" lIns="0" tIns="0" rIns="0" bIns="0" rtlCol="0"/>
            <a:lstStyle/>
            <a:p>
              <a:endParaRPr/>
            </a:p>
          </p:txBody>
        </p:sp>
        <p:pic>
          <p:nvPicPr>
            <p:cNvPr id="5" name="object 5"/>
            <p:cNvPicPr/>
            <p:nvPr/>
          </p:nvPicPr>
          <p:blipFill>
            <a:blip r:embed="rId2" cstate="print"/>
            <a:stretch>
              <a:fillRect/>
            </a:stretch>
          </p:blipFill>
          <p:spPr>
            <a:xfrm>
              <a:off x="553617" y="561560"/>
              <a:ext cx="2550367" cy="384301"/>
            </a:xfrm>
            <a:prstGeom prst="rect">
              <a:avLst/>
            </a:prstGeom>
          </p:spPr>
        </p:pic>
        <p:sp>
          <p:nvSpPr>
            <p:cNvPr id="6" name="object 6"/>
            <p:cNvSpPr/>
            <p:nvPr/>
          </p:nvSpPr>
          <p:spPr>
            <a:xfrm>
              <a:off x="562233" y="6196912"/>
              <a:ext cx="4906010" cy="0"/>
            </a:xfrm>
            <a:custGeom>
              <a:avLst/>
              <a:gdLst/>
              <a:ahLst/>
              <a:cxnLst/>
              <a:rect l="l" t="t" r="r" b="b"/>
              <a:pathLst>
                <a:path w="4906010">
                  <a:moveTo>
                    <a:pt x="0" y="0"/>
                  </a:moveTo>
                  <a:lnTo>
                    <a:pt x="4905630" y="0"/>
                  </a:lnTo>
                </a:path>
              </a:pathLst>
            </a:custGeom>
            <a:ln w="9524">
              <a:solidFill>
                <a:srgbClr val="FFFFFF"/>
              </a:solidFill>
            </a:ln>
          </p:spPr>
          <p:txBody>
            <a:bodyPr wrap="square" lIns="0" tIns="0" rIns="0" bIns="0" rtlCol="0"/>
            <a:lstStyle/>
            <a:p>
              <a:endParaRPr/>
            </a:p>
          </p:txBody>
        </p:sp>
      </p:grpSp>
      <p:sp>
        <p:nvSpPr>
          <p:cNvPr id="7" name="object 7"/>
          <p:cNvSpPr txBox="1">
            <a:spLocks noGrp="1"/>
          </p:cNvSpPr>
          <p:nvPr>
            <p:ph type="title"/>
          </p:nvPr>
        </p:nvSpPr>
        <p:spPr>
          <a:xfrm>
            <a:off x="530225" y="1755648"/>
            <a:ext cx="4364355" cy="1127125"/>
          </a:xfrm>
          <a:prstGeom prst="rect">
            <a:avLst/>
          </a:prstGeom>
        </p:spPr>
        <p:txBody>
          <a:bodyPr vert="horz" wrap="square" lIns="0" tIns="12700" rIns="0" bIns="0" rtlCol="0">
            <a:spAutoFit/>
          </a:bodyPr>
          <a:lstStyle/>
          <a:p>
            <a:pPr marL="12700">
              <a:lnSpc>
                <a:spcPct val="100000"/>
              </a:lnSpc>
              <a:spcBef>
                <a:spcPts val="100"/>
              </a:spcBef>
            </a:pPr>
            <a:r>
              <a:rPr sz="4400" spc="-5" dirty="0"/>
              <a:t>Master</a:t>
            </a:r>
            <a:r>
              <a:rPr sz="4400" spc="-50" dirty="0"/>
              <a:t> </a:t>
            </a:r>
            <a:r>
              <a:rPr sz="4400" spc="-5" dirty="0"/>
              <a:t>of</a:t>
            </a:r>
            <a:r>
              <a:rPr sz="4400" spc="-45" dirty="0"/>
              <a:t> </a:t>
            </a:r>
            <a:r>
              <a:rPr sz="4400" spc="-5" dirty="0"/>
              <a:t>Science</a:t>
            </a:r>
            <a:endParaRPr sz="4400" dirty="0"/>
          </a:p>
          <a:p>
            <a:pPr marL="12700">
              <a:lnSpc>
                <a:spcPct val="100000"/>
              </a:lnSpc>
              <a:spcBef>
                <a:spcPts val="30"/>
              </a:spcBef>
            </a:pPr>
            <a:r>
              <a:rPr spc="-5" dirty="0"/>
              <a:t>Applied</a:t>
            </a:r>
            <a:r>
              <a:rPr spc="-40" dirty="0"/>
              <a:t> </a:t>
            </a:r>
            <a:r>
              <a:rPr spc="-5" dirty="0"/>
              <a:t>Data</a:t>
            </a:r>
            <a:r>
              <a:rPr spc="-30" dirty="0"/>
              <a:t> </a:t>
            </a:r>
            <a:r>
              <a:rPr spc="-5" dirty="0"/>
              <a:t>Science</a:t>
            </a:r>
          </a:p>
        </p:txBody>
      </p:sp>
      <p:sp>
        <p:nvSpPr>
          <p:cNvPr id="8" name="object 8"/>
          <p:cNvSpPr txBox="1"/>
          <p:nvPr/>
        </p:nvSpPr>
        <p:spPr>
          <a:xfrm>
            <a:off x="530225" y="3773551"/>
            <a:ext cx="3044825"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FFFFFF"/>
                </a:solidFill>
                <a:latin typeface="Georgia"/>
                <a:cs typeface="Georgia"/>
              </a:rPr>
              <a:t>Portfolio</a:t>
            </a:r>
            <a:r>
              <a:rPr sz="2800" spc="-90" dirty="0">
                <a:solidFill>
                  <a:srgbClr val="FFFFFF"/>
                </a:solidFill>
                <a:latin typeface="Georgia"/>
                <a:cs typeface="Georgia"/>
              </a:rPr>
              <a:t> </a:t>
            </a:r>
            <a:r>
              <a:rPr sz="2800" spc="-5" dirty="0">
                <a:solidFill>
                  <a:srgbClr val="FFFFFF"/>
                </a:solidFill>
                <a:latin typeface="Georgia"/>
                <a:cs typeface="Georgia"/>
              </a:rPr>
              <a:t>Milestone</a:t>
            </a:r>
            <a:endParaRPr sz="2800">
              <a:latin typeface="Georgia"/>
              <a:cs typeface="Georgia"/>
            </a:endParaRPr>
          </a:p>
        </p:txBody>
      </p:sp>
      <p:sp>
        <p:nvSpPr>
          <p:cNvPr id="9" name="object 9"/>
          <p:cNvSpPr txBox="1"/>
          <p:nvPr/>
        </p:nvSpPr>
        <p:spPr>
          <a:xfrm>
            <a:off x="530225" y="5806440"/>
            <a:ext cx="2068195" cy="330200"/>
          </a:xfrm>
          <a:prstGeom prst="rect">
            <a:avLst/>
          </a:prstGeom>
        </p:spPr>
        <p:txBody>
          <a:bodyPr vert="horz" wrap="square" lIns="0" tIns="12700" rIns="0" bIns="0" rtlCol="0">
            <a:spAutoFit/>
          </a:bodyPr>
          <a:lstStyle/>
          <a:p>
            <a:pPr marL="12700">
              <a:lnSpc>
                <a:spcPct val="100000"/>
              </a:lnSpc>
              <a:spcBef>
                <a:spcPts val="100"/>
              </a:spcBef>
            </a:pPr>
            <a:r>
              <a:rPr lang="en-US" sz="2000" spc="-5" dirty="0">
                <a:solidFill>
                  <a:srgbClr val="FFFFFF"/>
                </a:solidFill>
                <a:latin typeface="Georgia"/>
                <a:cs typeface="Georgia"/>
              </a:rPr>
              <a:t>Prasad Kulkarni</a:t>
            </a:r>
            <a:endParaRPr sz="2000" dirty="0">
              <a:latin typeface="Georgia"/>
              <a:cs typeface="Georgia"/>
            </a:endParaRPr>
          </a:p>
        </p:txBody>
      </p:sp>
      <p:sp>
        <p:nvSpPr>
          <p:cNvPr id="10" name="object 10"/>
          <p:cNvSpPr txBox="1"/>
          <p:nvPr/>
        </p:nvSpPr>
        <p:spPr>
          <a:xfrm>
            <a:off x="536327" y="932688"/>
            <a:ext cx="237363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Georgia"/>
                <a:cs typeface="Georgia"/>
              </a:rPr>
              <a:t>School</a:t>
            </a:r>
            <a:r>
              <a:rPr sz="1400" spc="-30" dirty="0">
                <a:solidFill>
                  <a:srgbClr val="FFFFFF"/>
                </a:solidFill>
                <a:latin typeface="Georgia"/>
                <a:cs typeface="Georgia"/>
              </a:rPr>
              <a:t> </a:t>
            </a:r>
            <a:r>
              <a:rPr sz="1400" spc="-5" dirty="0">
                <a:solidFill>
                  <a:srgbClr val="FFFFFF"/>
                </a:solidFill>
                <a:latin typeface="Georgia"/>
                <a:cs typeface="Georgia"/>
              </a:rPr>
              <a:t>of</a:t>
            </a:r>
            <a:r>
              <a:rPr sz="1400" spc="-30" dirty="0">
                <a:solidFill>
                  <a:srgbClr val="FFFFFF"/>
                </a:solidFill>
                <a:latin typeface="Georgia"/>
                <a:cs typeface="Georgia"/>
              </a:rPr>
              <a:t> </a:t>
            </a:r>
            <a:r>
              <a:rPr sz="1400" spc="-5" dirty="0">
                <a:solidFill>
                  <a:srgbClr val="FFFFFF"/>
                </a:solidFill>
                <a:latin typeface="Georgia"/>
                <a:cs typeface="Georgia"/>
              </a:rPr>
              <a:t>Information</a:t>
            </a:r>
            <a:r>
              <a:rPr sz="1400" spc="-30" dirty="0">
                <a:solidFill>
                  <a:srgbClr val="FFFFFF"/>
                </a:solidFill>
                <a:latin typeface="Georgia"/>
                <a:cs typeface="Georgia"/>
              </a:rPr>
              <a:t> </a:t>
            </a:r>
            <a:r>
              <a:rPr sz="1400" dirty="0">
                <a:solidFill>
                  <a:srgbClr val="FFFFFF"/>
                </a:solidFill>
                <a:latin typeface="Georgia"/>
                <a:cs typeface="Georgia"/>
              </a:rPr>
              <a:t>Studies</a:t>
            </a:r>
            <a:endParaRPr sz="1400">
              <a:latin typeface="Georgia"/>
              <a:cs typeface="Georgia"/>
            </a:endParaRPr>
          </a:p>
        </p:txBody>
      </p:sp>
      <p:sp>
        <p:nvSpPr>
          <p:cNvPr id="11" name="object 11"/>
          <p:cNvSpPr txBox="1"/>
          <p:nvPr/>
        </p:nvSpPr>
        <p:spPr>
          <a:xfrm>
            <a:off x="530225" y="6235111"/>
            <a:ext cx="843280" cy="417422"/>
          </a:xfrm>
          <a:prstGeom prst="rect">
            <a:avLst/>
          </a:prstGeom>
        </p:spPr>
        <p:txBody>
          <a:bodyPr vert="horz" wrap="square" lIns="0" tIns="37465" rIns="0" bIns="0" rtlCol="0">
            <a:spAutoFit/>
          </a:bodyPr>
          <a:lstStyle/>
          <a:p>
            <a:pPr marL="12700">
              <a:spcBef>
                <a:spcPts val="295"/>
              </a:spcBef>
            </a:pPr>
            <a:r>
              <a:rPr lang="en-US" sz="1200" spc="-5" dirty="0">
                <a:solidFill>
                  <a:srgbClr val="FFFFFF"/>
                </a:solidFill>
                <a:latin typeface="Trebuchet MS"/>
                <a:cs typeface="Trebuchet MS"/>
              </a:rPr>
              <a:t>928949766 </a:t>
            </a:r>
            <a:endParaRPr lang="en-US" sz="1200" dirty="0">
              <a:latin typeface="Trebuchet MS"/>
              <a:cs typeface="Trebuchet MS"/>
            </a:endParaRPr>
          </a:p>
          <a:p>
            <a:pPr marL="12700">
              <a:lnSpc>
                <a:spcPct val="100000"/>
              </a:lnSpc>
              <a:spcBef>
                <a:spcPts val="175"/>
              </a:spcBef>
            </a:pPr>
            <a:r>
              <a:rPr lang="en-US" sz="1100" spc="-5" dirty="0">
                <a:solidFill>
                  <a:srgbClr val="FFFFFF"/>
                </a:solidFill>
                <a:latin typeface="Trebuchet MS"/>
                <a:cs typeface="Trebuchet MS"/>
              </a:rPr>
              <a:t>11</a:t>
            </a:r>
            <a:r>
              <a:rPr lang="en-US" sz="1100" spc="-45" dirty="0">
                <a:solidFill>
                  <a:srgbClr val="FFFFFF"/>
                </a:solidFill>
                <a:latin typeface="Trebuchet MS"/>
                <a:cs typeface="Trebuchet MS"/>
              </a:rPr>
              <a:t> </a:t>
            </a:r>
            <a:r>
              <a:rPr lang="en-US" sz="1100" spc="-5" dirty="0">
                <a:solidFill>
                  <a:srgbClr val="FFFFFF"/>
                </a:solidFill>
                <a:latin typeface="Trebuchet MS"/>
                <a:cs typeface="Trebuchet MS"/>
              </a:rPr>
              <a:t>June</a:t>
            </a:r>
            <a:r>
              <a:rPr lang="en-US" sz="1100" spc="-40" dirty="0">
                <a:solidFill>
                  <a:srgbClr val="FFFFFF"/>
                </a:solidFill>
                <a:latin typeface="Trebuchet MS"/>
                <a:cs typeface="Trebuchet MS"/>
              </a:rPr>
              <a:t> </a:t>
            </a:r>
            <a:r>
              <a:rPr lang="en-US" sz="1100" spc="-5" dirty="0">
                <a:solidFill>
                  <a:srgbClr val="FFFFFF"/>
                </a:solidFill>
                <a:latin typeface="Trebuchet MS"/>
                <a:cs typeface="Trebuchet MS"/>
              </a:rPr>
              <a:t>2021</a:t>
            </a:r>
            <a:endParaRPr sz="1100" dirty="0">
              <a:latin typeface="Trebuchet MS"/>
              <a:cs typeface="Trebuchet MS"/>
            </a:endParaRPr>
          </a:p>
        </p:txBody>
      </p:sp>
      <p:sp>
        <p:nvSpPr>
          <p:cNvPr id="12" name="object 12"/>
          <p:cNvSpPr txBox="1"/>
          <p:nvPr/>
        </p:nvSpPr>
        <p:spPr>
          <a:xfrm>
            <a:off x="505278" y="4364153"/>
            <a:ext cx="4414247" cy="351378"/>
          </a:xfrm>
          <a:prstGeom prst="rect">
            <a:avLst/>
          </a:prstGeom>
        </p:spPr>
        <p:txBody>
          <a:bodyPr vert="horz" wrap="square" lIns="0" tIns="12700" rIns="0" bIns="0" rtlCol="0">
            <a:spAutoFit/>
          </a:bodyPr>
          <a:lstStyle/>
          <a:p>
            <a:pPr marL="12700">
              <a:lnSpc>
                <a:spcPct val="100000"/>
              </a:lnSpc>
              <a:spcBef>
                <a:spcPts val="100"/>
              </a:spcBef>
            </a:pPr>
            <a:r>
              <a:rPr lang="en-US" sz="1100" u="sng" spc="-5" dirty="0">
                <a:solidFill>
                  <a:srgbClr val="A4C1F4"/>
                </a:solidFill>
                <a:uFill>
                  <a:solidFill>
                    <a:srgbClr val="A4C1F4"/>
                  </a:solidFill>
                </a:uFill>
                <a:latin typeface="Trebuchet MS"/>
                <a:cs typeface="Trebuchet MS"/>
              </a:rPr>
              <a:t>  https://</a:t>
            </a:r>
            <a:r>
              <a:rPr lang="en-US" sz="1100" u="sng" spc="-5" dirty="0" err="1">
                <a:solidFill>
                  <a:srgbClr val="A4C1F4"/>
                </a:solidFill>
                <a:uFill>
                  <a:solidFill>
                    <a:srgbClr val="A4C1F4"/>
                  </a:solidFill>
                </a:uFill>
                <a:latin typeface="Trebuchet MS"/>
                <a:cs typeface="Trebuchet MS"/>
              </a:rPr>
              <a:t>github.com</a:t>
            </a:r>
            <a:r>
              <a:rPr lang="en-US" sz="1100" u="sng" spc="-5" dirty="0">
                <a:solidFill>
                  <a:srgbClr val="A4C1F4"/>
                </a:solidFill>
                <a:uFill>
                  <a:solidFill>
                    <a:srgbClr val="A4C1F4"/>
                  </a:solidFill>
                </a:uFill>
                <a:latin typeface="Trebuchet MS"/>
                <a:cs typeface="Trebuchet MS"/>
              </a:rPr>
              <a:t>/prasadkulkarni01/</a:t>
            </a:r>
            <a:r>
              <a:rPr lang="en-US" sz="1100" u="sng" spc="-5" dirty="0" err="1">
                <a:solidFill>
                  <a:srgbClr val="A4C1F4"/>
                </a:solidFill>
                <a:uFill>
                  <a:solidFill>
                    <a:srgbClr val="A4C1F4"/>
                  </a:solidFill>
                </a:uFill>
                <a:latin typeface="Trebuchet MS"/>
                <a:cs typeface="Trebuchet MS"/>
              </a:rPr>
              <a:t>SyracuseUniversityDataScience</a:t>
            </a:r>
            <a:endParaRPr sz="1100" dirty="0">
              <a:latin typeface="Trebuchet MS"/>
              <a:cs typeface="Trebuchet MS"/>
            </a:endParaRPr>
          </a:p>
        </p:txBody>
      </p:sp>
      <p:pic>
        <p:nvPicPr>
          <p:cNvPr id="13" name="object 13"/>
          <p:cNvPicPr/>
          <p:nvPr/>
        </p:nvPicPr>
        <p:blipFill>
          <a:blip r:embed="rId3" cstate="print"/>
          <a:stretch>
            <a:fillRect/>
          </a:stretch>
        </p:blipFill>
        <p:spPr>
          <a:xfrm>
            <a:off x="5709648" y="0"/>
            <a:ext cx="6482351" cy="6857999"/>
          </a:xfrm>
          <a:prstGeom prst="rect">
            <a:avLst/>
          </a:prstGeom>
        </p:spPr>
      </p:pic>
      <p:sp>
        <p:nvSpPr>
          <p:cNvPr id="17" name="Slide Number Placeholder 16">
            <a:extLst>
              <a:ext uri="{FF2B5EF4-FFF2-40B4-BE49-F238E27FC236}">
                <a16:creationId xmlns:a16="http://schemas.microsoft.com/office/drawing/2014/main" id="{F4234FDA-D308-2C4E-B612-193698E80972}"/>
              </a:ext>
            </a:extLst>
          </p:cNvPr>
          <p:cNvSpPr>
            <a:spLocks noGrp="1"/>
          </p:cNvSpPr>
          <p:nvPr>
            <p:ph type="sldNum" sz="quarter" idx="7"/>
          </p:nvPr>
        </p:nvSpPr>
        <p:spPr/>
        <p:txBody>
          <a:bodyPr/>
          <a:lstStyle/>
          <a:p>
            <a:pPr marL="38100">
              <a:lnSpc>
                <a:spcPct val="100000"/>
              </a:lnSpc>
              <a:spcBef>
                <a:spcPts val="35"/>
              </a:spcBef>
            </a:pPr>
            <a:fld id="{81D60167-4931-47E6-BA6A-407CBD079E47}"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6927215" cy="57404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20" dirty="0"/>
              <a:t> </a:t>
            </a:r>
            <a:r>
              <a:rPr sz="3600" spc="140" dirty="0">
                <a:latin typeface="Times New Roman"/>
                <a:cs typeface="Times New Roman"/>
              </a:rPr>
              <a:t>659</a:t>
            </a:r>
            <a:r>
              <a:rPr sz="3600" spc="140" dirty="0"/>
              <a:t>:</a:t>
            </a:r>
            <a:r>
              <a:rPr sz="3600" spc="-30" dirty="0"/>
              <a:t> </a:t>
            </a:r>
            <a:r>
              <a:rPr sz="3600" spc="-5" dirty="0"/>
              <a:t>Database</a:t>
            </a:r>
            <a:r>
              <a:rPr sz="3600" spc="-30" dirty="0"/>
              <a:t> </a:t>
            </a:r>
            <a:r>
              <a:rPr sz="3600" spc="-5" dirty="0"/>
              <a:t>Administration</a:t>
            </a:r>
            <a:endParaRPr sz="3600">
              <a:latin typeface="Times New Roman"/>
              <a:cs typeface="Times New Roman"/>
            </a:endParaRPr>
          </a:p>
        </p:txBody>
      </p:sp>
      <p:sp>
        <p:nvSpPr>
          <p:cNvPr id="3" name="object 3"/>
          <p:cNvSpPr txBox="1">
            <a:spLocks noGrp="1"/>
          </p:cNvSpPr>
          <p:nvPr>
            <p:ph type="body" idx="1"/>
          </p:nvPr>
        </p:nvSpPr>
        <p:spPr>
          <a:xfrm>
            <a:off x="512070" y="1077099"/>
            <a:ext cx="11167859" cy="4717830"/>
          </a:xfrm>
          <a:prstGeom prst="rect">
            <a:avLst/>
          </a:prstGeom>
        </p:spPr>
        <p:txBody>
          <a:bodyPr vert="horz" wrap="square" lIns="0" tIns="12700" rIns="0" bIns="0" rtlCol="0">
            <a:spAutoFit/>
          </a:bodyPr>
          <a:lstStyle/>
          <a:p>
            <a:pPr marL="30480">
              <a:lnSpc>
                <a:spcPct val="100000"/>
              </a:lnSpc>
              <a:spcBef>
                <a:spcPts val="100"/>
              </a:spcBef>
            </a:pPr>
            <a:r>
              <a:rPr sz="2400" i="1" u="none" spc="-5" dirty="0">
                <a:solidFill>
                  <a:srgbClr val="3E3D3C"/>
                </a:solidFill>
                <a:latin typeface="Georgia"/>
                <a:cs typeface="Georgia"/>
              </a:rPr>
              <a:t>Reflection</a:t>
            </a:r>
            <a:endParaRPr sz="2400" dirty="0">
              <a:latin typeface="Georgia"/>
              <a:cs typeface="Georgia"/>
            </a:endParaRPr>
          </a:p>
          <a:p>
            <a:pPr marL="433705" marR="469900" indent="-412750">
              <a:lnSpc>
                <a:spcPts val="2630"/>
              </a:lnSpc>
              <a:buFont typeface="Arial"/>
              <a:buChar char="●"/>
              <a:tabLst>
                <a:tab pos="433705" algn="l"/>
                <a:tab pos="434340" algn="l"/>
              </a:tabLst>
            </a:pPr>
            <a:r>
              <a:rPr lang="en-US" sz="2000" u="none" spc="-5" dirty="0">
                <a:solidFill>
                  <a:srgbClr val="3E3D3C"/>
                </a:solidFill>
                <a:latin typeface="Trebuchet MS"/>
                <a:cs typeface="Trebuchet MS"/>
              </a:rPr>
              <a:t>After working extensively on this project, I realized that designing, creating and implementing a database requires much more strategic thinking.  Consistent focus on simplifying user/application interaction, at the same time achieving necessary data integrity, data security, and concurrent handling through proper designing techniques (such as Normalization, Security measures etc.) are key factors in implementing operational database.</a:t>
            </a:r>
          </a:p>
          <a:p>
            <a:pPr marL="433705" marR="469900" indent="-412750">
              <a:lnSpc>
                <a:spcPts val="2630"/>
              </a:lnSpc>
              <a:buFont typeface="Arial"/>
              <a:buChar char="●"/>
              <a:tabLst>
                <a:tab pos="433705" algn="l"/>
                <a:tab pos="434340" algn="l"/>
              </a:tabLst>
            </a:pPr>
            <a:r>
              <a:rPr lang="en-US" sz="2000" u="none" spc="-5" dirty="0">
                <a:solidFill>
                  <a:srgbClr val="3E3D3C"/>
                </a:solidFill>
                <a:latin typeface="Trebuchet MS"/>
                <a:cs typeface="Trebuchet MS"/>
              </a:rPr>
              <a:t>In first part, during initial stage I had thought about capturing patient and provider interactions through “Episodes” table but later realized that it will make current normalization structure between Member, Provider and Claims very complicated. Instead, this can be also be achieved by creating views for specific requirements post implementation. </a:t>
            </a:r>
            <a:endParaRPr sz="2000" dirty="0">
              <a:latin typeface="Trebuchet MS"/>
              <a:cs typeface="Trebuchet MS"/>
            </a:endParaRPr>
          </a:p>
          <a:p>
            <a:pPr marL="433705" marR="97155" indent="-412750">
              <a:lnSpc>
                <a:spcPts val="2630"/>
              </a:lnSpc>
              <a:spcBef>
                <a:spcPts val="170"/>
              </a:spcBef>
              <a:buFont typeface="Arial"/>
              <a:buChar char="●"/>
              <a:tabLst>
                <a:tab pos="433705" algn="l"/>
                <a:tab pos="434340" algn="l"/>
              </a:tabLst>
            </a:pPr>
            <a:r>
              <a:rPr sz="2000" u="none" spc="-5" dirty="0">
                <a:solidFill>
                  <a:srgbClr val="3E3D3C"/>
                </a:solidFill>
                <a:latin typeface="Trebuchet MS"/>
                <a:cs typeface="Trebuchet MS"/>
              </a:rPr>
              <a:t>In the final term of the program, additional study in more advanced database </a:t>
            </a:r>
            <a:r>
              <a:rPr sz="2000" u="none" spc="-710" dirty="0">
                <a:solidFill>
                  <a:srgbClr val="3E3D3C"/>
                </a:solidFill>
                <a:latin typeface="Trebuchet MS"/>
                <a:cs typeface="Trebuchet MS"/>
              </a:rPr>
              <a:t> </a:t>
            </a:r>
            <a:r>
              <a:rPr sz="2000" u="none" spc="-5" dirty="0">
                <a:solidFill>
                  <a:srgbClr val="3E3D3C"/>
                </a:solidFill>
                <a:latin typeface="Trebuchet MS"/>
                <a:cs typeface="Trebuchet MS"/>
              </a:rPr>
              <a:t>architectures will be explored in Advanced Database Management and Data </a:t>
            </a:r>
            <a:r>
              <a:rPr sz="2000" u="none" dirty="0">
                <a:solidFill>
                  <a:srgbClr val="3E3D3C"/>
                </a:solidFill>
                <a:latin typeface="Trebuchet MS"/>
                <a:cs typeface="Trebuchet MS"/>
              </a:rPr>
              <a:t> </a:t>
            </a:r>
            <a:r>
              <a:rPr sz="2000" u="none" spc="-5" dirty="0">
                <a:solidFill>
                  <a:srgbClr val="3E3D3C"/>
                </a:solidFill>
                <a:latin typeface="Trebuchet MS"/>
                <a:cs typeface="Trebuchet MS"/>
              </a:rPr>
              <a:t>Warehouse.</a:t>
            </a:r>
            <a:endParaRPr sz="2000" dirty="0">
              <a:latin typeface="Trebuchet MS"/>
              <a:cs typeface="Trebuchet MS"/>
            </a:endParaRPr>
          </a:p>
        </p:txBody>
      </p:sp>
      <p:sp>
        <p:nvSpPr>
          <p:cNvPr id="8" name="Slide Number Placeholder 7">
            <a:extLst>
              <a:ext uri="{FF2B5EF4-FFF2-40B4-BE49-F238E27FC236}">
                <a16:creationId xmlns:a16="http://schemas.microsoft.com/office/drawing/2014/main" id="{8ED85DC4-B2FA-F24E-85F9-BF6A55390EC9}"/>
              </a:ext>
            </a:extLst>
          </p:cNvPr>
          <p:cNvSpPr>
            <a:spLocks noGrp="1"/>
          </p:cNvSpPr>
          <p:nvPr>
            <p:ph type="sldNum" sz="quarter" idx="7"/>
          </p:nvPr>
        </p:nvSpPr>
        <p:spPr>
          <a:xfrm>
            <a:off x="11430001" y="6426240"/>
            <a:ext cx="269974" cy="203159"/>
          </a:xfrm>
        </p:spPr>
        <p:txBody>
          <a:bodyPr/>
          <a:lstStyle/>
          <a:p>
            <a:pPr marL="38100">
              <a:lnSpc>
                <a:spcPct val="100000"/>
              </a:lnSpc>
              <a:spcBef>
                <a:spcPts val="35"/>
              </a:spcBef>
            </a:pPr>
            <a:fld id="{81D60167-4931-47E6-BA6A-407CBD079E47}" type="slidenum">
              <a:rPr lang="en-US" smtClean="0"/>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E7EAEB"/>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sp>
          <p:nvSpPr>
            <p:cNvPr id="4" name="object 4"/>
            <p:cNvSpPr/>
            <p:nvPr/>
          </p:nvSpPr>
          <p:spPr>
            <a:xfrm>
              <a:off x="0" y="0"/>
              <a:ext cx="12192000" cy="6196965"/>
            </a:xfrm>
            <a:custGeom>
              <a:avLst/>
              <a:gdLst/>
              <a:ahLst/>
              <a:cxnLst/>
              <a:rect l="l" t="t" r="r" b="b"/>
              <a:pathLst>
                <a:path w="12192000" h="6196965">
                  <a:moveTo>
                    <a:pt x="12192000" y="0"/>
                  </a:moveTo>
                  <a:lnTo>
                    <a:pt x="6095987" y="0"/>
                  </a:lnTo>
                  <a:lnTo>
                    <a:pt x="0" y="0"/>
                  </a:lnTo>
                  <a:lnTo>
                    <a:pt x="0" y="914412"/>
                  </a:lnTo>
                  <a:lnTo>
                    <a:pt x="0" y="6196914"/>
                  </a:lnTo>
                  <a:lnTo>
                    <a:pt x="6095987" y="6196914"/>
                  </a:lnTo>
                  <a:lnTo>
                    <a:pt x="6095987" y="914412"/>
                  </a:lnTo>
                  <a:lnTo>
                    <a:pt x="12192000" y="914412"/>
                  </a:lnTo>
                  <a:lnTo>
                    <a:pt x="12192000" y="0"/>
                  </a:lnTo>
                  <a:close/>
                </a:path>
              </a:pathLst>
            </a:custGeom>
            <a:solidFill>
              <a:srgbClr val="D44500"/>
            </a:solidFill>
          </p:spPr>
          <p:txBody>
            <a:bodyPr wrap="square" lIns="0" tIns="0" rIns="0" bIns="0" rtlCol="0"/>
            <a:lstStyle/>
            <a:p>
              <a:endParaRPr/>
            </a:p>
          </p:txBody>
        </p:sp>
        <p:sp>
          <p:nvSpPr>
            <p:cNvPr id="5" name="object 5"/>
            <p:cNvSpPr/>
            <p:nvPr/>
          </p:nvSpPr>
          <p:spPr>
            <a:xfrm>
              <a:off x="0" y="6196913"/>
              <a:ext cx="12192000" cy="661670"/>
            </a:xfrm>
            <a:custGeom>
              <a:avLst/>
              <a:gdLst/>
              <a:ahLst/>
              <a:cxnLst/>
              <a:rect l="l" t="t" r="r" b="b"/>
              <a:pathLst>
                <a:path w="12192000" h="661670">
                  <a:moveTo>
                    <a:pt x="12191999" y="661085"/>
                  </a:moveTo>
                  <a:lnTo>
                    <a:pt x="0" y="661085"/>
                  </a:lnTo>
                  <a:lnTo>
                    <a:pt x="0" y="0"/>
                  </a:lnTo>
                  <a:lnTo>
                    <a:pt x="12191999" y="0"/>
                  </a:lnTo>
                  <a:lnTo>
                    <a:pt x="12191999" y="661085"/>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558800" y="6417230"/>
              <a:ext cx="1363304" cy="173970"/>
            </a:xfrm>
            <a:prstGeom prst="rect">
              <a:avLst/>
            </a:prstGeom>
          </p:spPr>
        </p:pic>
      </p:grpSp>
      <p:sp>
        <p:nvSpPr>
          <p:cNvPr id="7" name="object 7"/>
          <p:cNvSpPr txBox="1">
            <a:spLocks noGrp="1"/>
          </p:cNvSpPr>
          <p:nvPr>
            <p:ph type="title"/>
          </p:nvPr>
        </p:nvSpPr>
        <p:spPr>
          <a:xfrm>
            <a:off x="530225" y="1388962"/>
            <a:ext cx="3095625" cy="112649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35" dirty="0"/>
              <a:t> </a:t>
            </a:r>
            <a:r>
              <a:rPr sz="3600" spc="185" dirty="0">
                <a:latin typeface="Times New Roman"/>
                <a:cs typeface="Times New Roman"/>
              </a:rPr>
              <a:t>707</a:t>
            </a:r>
            <a:endParaRPr sz="3600">
              <a:latin typeface="Times New Roman"/>
              <a:cs typeface="Times New Roman"/>
            </a:endParaRPr>
          </a:p>
          <a:p>
            <a:pPr marL="12700">
              <a:lnSpc>
                <a:spcPct val="100000"/>
              </a:lnSpc>
              <a:spcBef>
                <a:spcPts val="30"/>
              </a:spcBef>
            </a:pPr>
            <a:r>
              <a:rPr sz="3600" spc="-5" dirty="0"/>
              <a:t>Data</a:t>
            </a:r>
            <a:r>
              <a:rPr sz="3600" spc="-90" dirty="0"/>
              <a:t> </a:t>
            </a:r>
            <a:r>
              <a:rPr sz="3600" spc="-5" dirty="0"/>
              <a:t>Analytics:</a:t>
            </a:r>
            <a:endParaRPr sz="3600"/>
          </a:p>
        </p:txBody>
      </p:sp>
      <p:sp>
        <p:nvSpPr>
          <p:cNvPr id="8" name="object 8"/>
          <p:cNvSpPr txBox="1"/>
          <p:nvPr/>
        </p:nvSpPr>
        <p:spPr>
          <a:xfrm>
            <a:off x="76200" y="3046312"/>
            <a:ext cx="5943599" cy="887422"/>
          </a:xfrm>
          <a:prstGeom prst="rect">
            <a:avLst/>
          </a:prstGeom>
        </p:spPr>
        <p:txBody>
          <a:bodyPr vert="horz" wrap="square" lIns="0" tIns="12700" rIns="0" bIns="0" rtlCol="0">
            <a:spAutoFit/>
          </a:bodyPr>
          <a:lstStyle/>
          <a:p>
            <a:pPr marL="12700">
              <a:spcBef>
                <a:spcPts val="100"/>
              </a:spcBef>
            </a:pPr>
            <a:r>
              <a:rPr lang="en-US" sz="3200" spc="-5" dirty="0">
                <a:solidFill>
                  <a:srgbClr val="FFFFFF"/>
                </a:solidFill>
                <a:latin typeface="Georgia"/>
                <a:cs typeface="Georgia"/>
              </a:rPr>
              <a:t>NCAA Basketball Tournament</a:t>
            </a:r>
            <a:endParaRPr sz="3200" dirty="0">
              <a:latin typeface="Georgia"/>
              <a:cs typeface="Georgia"/>
            </a:endParaRPr>
          </a:p>
          <a:p>
            <a:pPr marL="12700">
              <a:spcBef>
                <a:spcPts val="75"/>
              </a:spcBef>
            </a:pPr>
            <a:r>
              <a:rPr lang="en-US" sz="2400" spc="-5" dirty="0">
                <a:solidFill>
                  <a:srgbClr val="FFFFFF"/>
                </a:solidFill>
                <a:latin typeface="Georgia"/>
                <a:cs typeface="Georgia"/>
              </a:rPr>
              <a:t>Predicting 2017 Winning Scores </a:t>
            </a:r>
            <a:endParaRPr sz="2400" dirty="0">
              <a:latin typeface="Georgia"/>
              <a:cs typeface="Georgia"/>
            </a:endParaRPr>
          </a:p>
        </p:txBody>
      </p:sp>
      <p:pic>
        <p:nvPicPr>
          <p:cNvPr id="11" name="Picture 10" descr="A close up of a sign&#10;&#10;Description automatically generated">
            <a:extLst>
              <a:ext uri="{FF2B5EF4-FFF2-40B4-BE49-F238E27FC236}">
                <a16:creationId xmlns:a16="http://schemas.microsoft.com/office/drawing/2014/main" id="{ED95B3D2-1194-9644-9013-AA8B28740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00" y="2632520"/>
            <a:ext cx="5923550" cy="3530844"/>
          </a:xfrm>
          <a:prstGeom prst="rect">
            <a:avLst/>
          </a:prstGeom>
        </p:spPr>
      </p:pic>
      <p:pic>
        <p:nvPicPr>
          <p:cNvPr id="13" name="Picture 12" descr="Logo, company name&#10;&#10;Description automatically generated">
            <a:extLst>
              <a:ext uri="{FF2B5EF4-FFF2-40B4-BE49-F238E27FC236}">
                <a16:creationId xmlns:a16="http://schemas.microsoft.com/office/drawing/2014/main" id="{67585ABE-6F32-DB43-BAB5-24F9350770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962726"/>
            <a:ext cx="5923549" cy="1689100"/>
          </a:xfrm>
          <a:prstGeom prst="rect">
            <a:avLst/>
          </a:prstGeom>
        </p:spPr>
      </p:pic>
      <p:sp>
        <p:nvSpPr>
          <p:cNvPr id="15" name="Slide Number Placeholder 14">
            <a:extLst>
              <a:ext uri="{FF2B5EF4-FFF2-40B4-BE49-F238E27FC236}">
                <a16:creationId xmlns:a16="http://schemas.microsoft.com/office/drawing/2014/main" id="{F0466A6E-DAF2-4B4D-99F6-55425B0C58BD}"/>
              </a:ext>
            </a:extLst>
          </p:cNvPr>
          <p:cNvSpPr>
            <a:spLocks noGrp="1"/>
          </p:cNvSpPr>
          <p:nvPr>
            <p:ph type="sldNum" sz="quarter" idx="7"/>
          </p:nvPr>
        </p:nvSpPr>
        <p:spPr>
          <a:xfrm>
            <a:off x="11430001" y="6426241"/>
            <a:ext cx="269974" cy="153888"/>
          </a:xfrm>
        </p:spPr>
        <p:txBody>
          <a:bodyPr wrap="square" lIns="0" tIns="0" rIns="0" bIns="0">
            <a:spAutoFit/>
          </a:bodyPr>
          <a:lstStyle/>
          <a:p>
            <a:pPr marL="38100">
              <a:spcBef>
                <a:spcPts val="35"/>
              </a:spcBef>
            </a:pPr>
            <a:fld id="{81D60167-4931-47E6-BA6A-407CBD079E47}" type="slidenum">
              <a:rPr lang="en-US"/>
              <a:pPr marL="38100">
                <a:spcBef>
                  <a:spcPts val="35"/>
                </a:spcBef>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4792980" cy="57404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20" dirty="0"/>
              <a:t> </a:t>
            </a:r>
            <a:r>
              <a:rPr sz="3600" spc="140" dirty="0">
                <a:latin typeface="Times New Roman"/>
                <a:cs typeface="Times New Roman"/>
              </a:rPr>
              <a:t>707</a:t>
            </a:r>
            <a:r>
              <a:rPr sz="3600" spc="140" dirty="0"/>
              <a:t>:</a:t>
            </a:r>
            <a:r>
              <a:rPr sz="3600" spc="-30" dirty="0"/>
              <a:t> </a:t>
            </a:r>
            <a:r>
              <a:rPr sz="3600" spc="-5" dirty="0"/>
              <a:t>Data</a:t>
            </a:r>
            <a:r>
              <a:rPr sz="3600" spc="-30" dirty="0"/>
              <a:t> </a:t>
            </a:r>
            <a:r>
              <a:rPr sz="3600" spc="-5" dirty="0"/>
              <a:t>Analytics</a:t>
            </a:r>
            <a:endParaRPr sz="3600">
              <a:latin typeface="Times New Roman"/>
              <a:cs typeface="Times New Roman"/>
            </a:endParaRPr>
          </a:p>
        </p:txBody>
      </p:sp>
      <p:sp>
        <p:nvSpPr>
          <p:cNvPr id="3" name="object 3"/>
          <p:cNvSpPr txBox="1"/>
          <p:nvPr/>
        </p:nvSpPr>
        <p:spPr>
          <a:xfrm>
            <a:off x="530225" y="931436"/>
            <a:ext cx="10943590" cy="3773469"/>
          </a:xfrm>
          <a:prstGeom prst="rect">
            <a:avLst/>
          </a:prstGeom>
        </p:spPr>
        <p:txBody>
          <a:bodyPr vert="horz" wrap="square" lIns="0" tIns="158115" rIns="0" bIns="0" rtlCol="0">
            <a:spAutoFit/>
          </a:bodyPr>
          <a:lstStyle/>
          <a:p>
            <a:pPr marL="12700">
              <a:lnSpc>
                <a:spcPct val="100000"/>
              </a:lnSpc>
              <a:spcBef>
                <a:spcPts val="1245"/>
              </a:spcBef>
            </a:pPr>
            <a:r>
              <a:rPr sz="2400" i="1" spc="-5" dirty="0">
                <a:solidFill>
                  <a:srgbClr val="3E3D3C"/>
                </a:solidFill>
                <a:latin typeface="Georgia"/>
                <a:cs typeface="Georgia"/>
              </a:rPr>
              <a:t>Introduction</a:t>
            </a:r>
            <a:endParaRPr sz="2400" dirty="0">
              <a:latin typeface="Georgia"/>
              <a:cs typeface="Georgia"/>
            </a:endParaRPr>
          </a:p>
          <a:p>
            <a:pPr marL="469900" marR="5080" indent="-412750">
              <a:lnSpc>
                <a:spcPts val="2630"/>
              </a:lnSpc>
              <a:spcBef>
                <a:spcPts val="1445"/>
              </a:spcBef>
              <a:buFont typeface="Arial"/>
              <a:buChar char="●"/>
              <a:tabLst>
                <a:tab pos="469265" algn="l"/>
                <a:tab pos="469900" algn="l"/>
              </a:tabLst>
            </a:pPr>
            <a:r>
              <a:rPr sz="2000" spc="-5" dirty="0">
                <a:solidFill>
                  <a:srgbClr val="3E3D3C"/>
                </a:solidFill>
                <a:latin typeface="Trebuchet MS"/>
                <a:cs typeface="Trebuchet MS"/>
              </a:rPr>
              <a:t>Through studying Data Analytics under the direction of </a:t>
            </a:r>
            <a:r>
              <a:rPr lang="en-US" sz="2000" spc="-5" dirty="0">
                <a:solidFill>
                  <a:srgbClr val="3E3D3C"/>
                </a:solidFill>
                <a:latin typeface="Trebuchet MS"/>
                <a:cs typeface="Trebuchet MS"/>
              </a:rPr>
              <a:t>Prof Lin </a:t>
            </a:r>
            <a:r>
              <a:rPr sz="2000" spc="-5" dirty="0">
                <a:solidFill>
                  <a:srgbClr val="3E3D3C"/>
                </a:solidFill>
                <a:latin typeface="Trebuchet MS"/>
                <a:cs typeface="Trebuchet MS"/>
              </a:rPr>
              <a:t>, </a:t>
            </a:r>
            <a:r>
              <a:rPr sz="2000" spc="-710" dirty="0">
                <a:solidFill>
                  <a:srgbClr val="3E3D3C"/>
                </a:solidFill>
                <a:latin typeface="Trebuchet MS"/>
                <a:cs typeface="Trebuchet MS"/>
              </a:rPr>
              <a:t> </a:t>
            </a:r>
            <a:r>
              <a:rPr sz="2000" spc="-5" dirty="0">
                <a:solidFill>
                  <a:srgbClr val="3E3D3C"/>
                </a:solidFill>
                <a:latin typeface="Trebuchet MS"/>
                <a:cs typeface="Trebuchet MS"/>
              </a:rPr>
              <a:t>various data mining techniques were introduced which perform with varying </a:t>
            </a:r>
            <a:r>
              <a:rPr sz="2000" spc="-710" dirty="0">
                <a:solidFill>
                  <a:srgbClr val="3E3D3C"/>
                </a:solidFill>
                <a:latin typeface="Trebuchet MS"/>
                <a:cs typeface="Trebuchet MS"/>
              </a:rPr>
              <a:t> </a:t>
            </a:r>
            <a:r>
              <a:rPr sz="2000" spc="-5" dirty="0">
                <a:solidFill>
                  <a:srgbClr val="3E3D3C"/>
                </a:solidFill>
                <a:latin typeface="Trebuchet MS"/>
                <a:cs typeface="Trebuchet MS"/>
              </a:rPr>
              <a:t>precision and efficiency for applications in regression, classification, and </a:t>
            </a:r>
            <a:r>
              <a:rPr sz="2000" dirty="0">
                <a:solidFill>
                  <a:srgbClr val="3E3D3C"/>
                </a:solidFill>
                <a:latin typeface="Trebuchet MS"/>
                <a:cs typeface="Trebuchet MS"/>
              </a:rPr>
              <a:t> </a:t>
            </a:r>
            <a:r>
              <a:rPr sz="2000" spc="-5" dirty="0">
                <a:solidFill>
                  <a:srgbClr val="3E3D3C"/>
                </a:solidFill>
                <a:latin typeface="Trebuchet MS"/>
                <a:cs typeface="Trebuchet MS"/>
              </a:rPr>
              <a:t>clustering.</a:t>
            </a:r>
            <a:endParaRPr sz="2000" dirty="0">
              <a:latin typeface="Trebuchet MS"/>
              <a:cs typeface="Trebuchet MS"/>
            </a:endParaRPr>
          </a:p>
          <a:p>
            <a:pPr marL="469900" marR="219075" indent="-412750">
              <a:lnSpc>
                <a:spcPts val="2630"/>
              </a:lnSpc>
              <a:spcBef>
                <a:spcPts val="1030"/>
              </a:spcBef>
              <a:buFont typeface="Arial"/>
              <a:buChar char="●"/>
              <a:tabLst>
                <a:tab pos="469265" algn="l"/>
                <a:tab pos="469900" algn="l"/>
              </a:tabLst>
            </a:pPr>
            <a:r>
              <a:rPr lang="en-US" sz="2000" spc="-5" dirty="0">
                <a:solidFill>
                  <a:srgbClr val="3E3D3C"/>
                </a:solidFill>
                <a:latin typeface="Trebuchet MS"/>
                <a:cs typeface="Trebuchet MS"/>
              </a:rPr>
              <a:t>Random Forest, Support Vector Machine and Decision Tree Classification techniques were implemented to compare which model is capable of correctly predicting the score of the winning team for the 2017 women’s basketball season, an objective that is based on the Kaggle March Madness competition held in February 2017</a:t>
            </a:r>
            <a:r>
              <a:rPr sz="2000" spc="-5" dirty="0">
                <a:solidFill>
                  <a:srgbClr val="3E3D3C"/>
                </a:solidFill>
                <a:latin typeface="Trebuchet MS"/>
                <a:cs typeface="Trebuchet MS"/>
              </a:rPr>
              <a:t>.</a:t>
            </a:r>
            <a:endParaRPr sz="2000" dirty="0">
              <a:latin typeface="Trebuchet MS"/>
              <a:cs typeface="Trebuchet MS"/>
            </a:endParaRPr>
          </a:p>
          <a:p>
            <a:pPr marL="469900" indent="-412750">
              <a:lnSpc>
                <a:spcPct val="100000"/>
              </a:lnSpc>
              <a:spcBef>
                <a:spcPts val="2310"/>
              </a:spcBef>
              <a:buFont typeface="Arial"/>
              <a:buChar char="●"/>
              <a:tabLst>
                <a:tab pos="469265" algn="l"/>
                <a:tab pos="469900" algn="l"/>
              </a:tabLst>
            </a:pPr>
            <a:r>
              <a:rPr sz="2000" dirty="0">
                <a:solidFill>
                  <a:srgbClr val="3E3D3C"/>
                </a:solidFill>
                <a:latin typeface="Trebuchet MS"/>
                <a:cs typeface="Trebuchet MS"/>
              </a:rPr>
              <a:t>R</a:t>
            </a:r>
            <a:r>
              <a:rPr sz="2000" spc="-10" dirty="0">
                <a:solidFill>
                  <a:srgbClr val="3E3D3C"/>
                </a:solidFill>
                <a:latin typeface="Trebuchet MS"/>
                <a:cs typeface="Trebuchet MS"/>
              </a:rPr>
              <a:t> </a:t>
            </a:r>
            <a:r>
              <a:rPr sz="2000" spc="-5" dirty="0">
                <a:solidFill>
                  <a:srgbClr val="3E3D3C"/>
                </a:solidFill>
                <a:latin typeface="Trebuchet MS"/>
                <a:cs typeface="Trebuchet MS"/>
              </a:rPr>
              <a:t>Studio</a:t>
            </a:r>
            <a:r>
              <a:rPr sz="2000" spc="-15" dirty="0">
                <a:solidFill>
                  <a:srgbClr val="3E3D3C"/>
                </a:solidFill>
                <a:latin typeface="Trebuchet MS"/>
                <a:cs typeface="Trebuchet MS"/>
              </a:rPr>
              <a:t> </a:t>
            </a:r>
            <a:r>
              <a:rPr sz="2000" spc="-5" dirty="0">
                <a:solidFill>
                  <a:srgbClr val="3E3D3C"/>
                </a:solidFill>
                <a:latin typeface="Trebuchet MS"/>
                <a:cs typeface="Trebuchet MS"/>
              </a:rPr>
              <a:t>is</a:t>
            </a:r>
            <a:r>
              <a:rPr sz="2000" spc="-10" dirty="0">
                <a:solidFill>
                  <a:srgbClr val="3E3D3C"/>
                </a:solidFill>
                <a:latin typeface="Trebuchet MS"/>
                <a:cs typeface="Trebuchet MS"/>
              </a:rPr>
              <a:t> </a:t>
            </a:r>
            <a:r>
              <a:rPr sz="2000" spc="-5" dirty="0">
                <a:solidFill>
                  <a:srgbClr val="3E3D3C"/>
                </a:solidFill>
                <a:latin typeface="Trebuchet MS"/>
                <a:cs typeface="Trebuchet MS"/>
              </a:rPr>
              <a:t>leveraged</a:t>
            </a:r>
            <a:r>
              <a:rPr sz="2000" spc="-15" dirty="0">
                <a:solidFill>
                  <a:srgbClr val="3E3D3C"/>
                </a:solidFill>
                <a:latin typeface="Trebuchet MS"/>
                <a:cs typeface="Trebuchet MS"/>
              </a:rPr>
              <a:t> </a:t>
            </a:r>
            <a:r>
              <a:rPr sz="2000" spc="-5" dirty="0">
                <a:solidFill>
                  <a:srgbClr val="3E3D3C"/>
                </a:solidFill>
                <a:latin typeface="Trebuchet MS"/>
                <a:cs typeface="Trebuchet MS"/>
              </a:rPr>
              <a:t>to</a:t>
            </a:r>
            <a:r>
              <a:rPr sz="2000" spc="-10" dirty="0">
                <a:solidFill>
                  <a:srgbClr val="3E3D3C"/>
                </a:solidFill>
                <a:latin typeface="Trebuchet MS"/>
                <a:cs typeface="Trebuchet MS"/>
              </a:rPr>
              <a:t> </a:t>
            </a:r>
            <a:r>
              <a:rPr sz="2000" spc="-5" dirty="0">
                <a:solidFill>
                  <a:srgbClr val="3E3D3C"/>
                </a:solidFill>
                <a:latin typeface="Trebuchet MS"/>
                <a:cs typeface="Trebuchet MS"/>
              </a:rPr>
              <a:t>conduct</a:t>
            </a:r>
            <a:r>
              <a:rPr sz="2000" spc="-10" dirty="0">
                <a:solidFill>
                  <a:srgbClr val="3E3D3C"/>
                </a:solidFill>
                <a:latin typeface="Trebuchet MS"/>
                <a:cs typeface="Trebuchet MS"/>
              </a:rPr>
              <a:t> </a:t>
            </a:r>
            <a:r>
              <a:rPr sz="2000" spc="-5" dirty="0">
                <a:solidFill>
                  <a:srgbClr val="3E3D3C"/>
                </a:solidFill>
                <a:latin typeface="Trebuchet MS"/>
                <a:cs typeface="Trebuchet MS"/>
              </a:rPr>
              <a:t>analysis</a:t>
            </a:r>
            <a:r>
              <a:rPr sz="2000" spc="-10" dirty="0">
                <a:solidFill>
                  <a:srgbClr val="3E3D3C"/>
                </a:solidFill>
                <a:latin typeface="Trebuchet MS"/>
                <a:cs typeface="Trebuchet MS"/>
              </a:rPr>
              <a:t> </a:t>
            </a:r>
            <a:r>
              <a:rPr sz="2000" spc="-5" dirty="0">
                <a:solidFill>
                  <a:srgbClr val="3E3D3C"/>
                </a:solidFill>
                <a:latin typeface="Trebuchet MS"/>
                <a:cs typeface="Trebuchet MS"/>
              </a:rPr>
              <a:t>using</a:t>
            </a:r>
            <a:r>
              <a:rPr sz="2000" spc="-10" dirty="0">
                <a:solidFill>
                  <a:srgbClr val="3E3D3C"/>
                </a:solidFill>
                <a:latin typeface="Trebuchet MS"/>
                <a:cs typeface="Trebuchet MS"/>
              </a:rPr>
              <a:t> </a:t>
            </a:r>
            <a:r>
              <a:rPr sz="2000" spc="-5" dirty="0">
                <a:solidFill>
                  <a:srgbClr val="3E3D3C"/>
                </a:solidFill>
                <a:latin typeface="Trebuchet MS"/>
                <a:cs typeface="Trebuchet MS"/>
              </a:rPr>
              <a:t>data</a:t>
            </a:r>
            <a:r>
              <a:rPr sz="2000" spc="-10" dirty="0">
                <a:solidFill>
                  <a:srgbClr val="3E3D3C"/>
                </a:solidFill>
                <a:latin typeface="Trebuchet MS"/>
                <a:cs typeface="Trebuchet MS"/>
              </a:rPr>
              <a:t> </a:t>
            </a:r>
            <a:r>
              <a:rPr sz="2000" spc="-5" dirty="0">
                <a:solidFill>
                  <a:srgbClr val="3E3D3C"/>
                </a:solidFill>
                <a:latin typeface="Trebuchet MS"/>
                <a:cs typeface="Trebuchet MS"/>
              </a:rPr>
              <a:t>from</a:t>
            </a:r>
            <a:r>
              <a:rPr sz="2000" spc="-10" dirty="0">
                <a:solidFill>
                  <a:srgbClr val="3E3D3C"/>
                </a:solidFill>
                <a:latin typeface="Trebuchet MS"/>
                <a:cs typeface="Trebuchet MS"/>
              </a:rPr>
              <a:t> </a:t>
            </a:r>
            <a:r>
              <a:rPr sz="2000" spc="-5" dirty="0">
                <a:solidFill>
                  <a:srgbClr val="3E3D3C"/>
                </a:solidFill>
                <a:latin typeface="Trebuchet MS"/>
                <a:cs typeface="Trebuchet MS"/>
              </a:rPr>
              <a:t>Kaggle.</a:t>
            </a:r>
            <a:endParaRPr sz="2000" dirty="0">
              <a:latin typeface="Trebuchet MS"/>
              <a:cs typeface="Trebuchet MS"/>
            </a:endParaRPr>
          </a:p>
        </p:txBody>
      </p:sp>
      <p:sp>
        <p:nvSpPr>
          <p:cNvPr id="8" name="Slide Number Placeholder 7">
            <a:extLst>
              <a:ext uri="{FF2B5EF4-FFF2-40B4-BE49-F238E27FC236}">
                <a16:creationId xmlns:a16="http://schemas.microsoft.com/office/drawing/2014/main" id="{3250D153-7891-0E48-BF67-CF151A4C0A85}"/>
              </a:ext>
            </a:extLst>
          </p:cNvPr>
          <p:cNvSpPr>
            <a:spLocks noGrp="1"/>
          </p:cNvSpPr>
          <p:nvPr>
            <p:ph type="sldNum" sz="quarter" idx="7"/>
          </p:nvPr>
        </p:nvSpPr>
        <p:spPr>
          <a:xfrm>
            <a:off x="11473815" y="6426240"/>
            <a:ext cx="226159" cy="203159"/>
          </a:xfrm>
        </p:spPr>
        <p:txBody>
          <a:bodyPr/>
          <a:lstStyle/>
          <a:p>
            <a:pPr marL="38100">
              <a:lnSpc>
                <a:spcPct val="100000"/>
              </a:lnSpc>
              <a:spcBef>
                <a:spcPts val="35"/>
              </a:spcBef>
            </a:pPr>
            <a:fld id="{81D60167-4931-47E6-BA6A-407CBD079E47}" type="slidenum">
              <a:rPr lang="en-US" smtClean="0"/>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4792980" cy="57404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20" dirty="0"/>
              <a:t> </a:t>
            </a:r>
            <a:r>
              <a:rPr sz="3600" spc="140" dirty="0">
                <a:latin typeface="Times New Roman"/>
                <a:cs typeface="Times New Roman"/>
              </a:rPr>
              <a:t>707</a:t>
            </a:r>
            <a:r>
              <a:rPr sz="3600" spc="140" dirty="0"/>
              <a:t>:</a:t>
            </a:r>
            <a:r>
              <a:rPr sz="3600" spc="-30" dirty="0"/>
              <a:t> </a:t>
            </a:r>
            <a:r>
              <a:rPr sz="3600" spc="-5" dirty="0"/>
              <a:t>Data</a:t>
            </a:r>
            <a:r>
              <a:rPr sz="3600" spc="-30" dirty="0"/>
              <a:t> </a:t>
            </a:r>
            <a:r>
              <a:rPr sz="3600" spc="-5" dirty="0"/>
              <a:t>Analytics</a:t>
            </a:r>
            <a:endParaRPr sz="3600">
              <a:latin typeface="Times New Roman"/>
              <a:cs typeface="Times New Roman"/>
            </a:endParaRPr>
          </a:p>
        </p:txBody>
      </p:sp>
      <p:sp>
        <p:nvSpPr>
          <p:cNvPr id="3" name="object 3"/>
          <p:cNvSpPr txBox="1"/>
          <p:nvPr/>
        </p:nvSpPr>
        <p:spPr>
          <a:xfrm>
            <a:off x="383724" y="1077099"/>
            <a:ext cx="11287760" cy="4140749"/>
          </a:xfrm>
          <a:prstGeom prst="rect">
            <a:avLst/>
          </a:prstGeom>
        </p:spPr>
        <p:txBody>
          <a:bodyPr vert="horz" wrap="square" lIns="0" tIns="12700" rIns="0" bIns="0" rtlCol="0">
            <a:spAutoFit/>
          </a:bodyPr>
          <a:lstStyle/>
          <a:p>
            <a:pPr marL="158750">
              <a:lnSpc>
                <a:spcPct val="100000"/>
              </a:lnSpc>
              <a:spcBef>
                <a:spcPts val="100"/>
              </a:spcBef>
            </a:pPr>
            <a:r>
              <a:rPr sz="2400" i="1" spc="-5" dirty="0">
                <a:solidFill>
                  <a:srgbClr val="3E3D3C"/>
                </a:solidFill>
                <a:latin typeface="Georgia"/>
                <a:cs typeface="Georgia"/>
              </a:rPr>
              <a:t>Methodology</a:t>
            </a:r>
            <a:endParaRPr sz="2400" dirty="0">
              <a:latin typeface="Georgia"/>
              <a:cs typeface="Georgia"/>
            </a:endParaRPr>
          </a:p>
          <a:p>
            <a:pPr marL="501015" indent="-412750">
              <a:lnSpc>
                <a:spcPct val="100000"/>
              </a:lnSpc>
              <a:spcBef>
                <a:spcPts val="1745"/>
              </a:spcBef>
              <a:buFont typeface="Arial"/>
              <a:buChar char="●"/>
              <a:tabLst>
                <a:tab pos="501015" algn="l"/>
                <a:tab pos="501650" algn="l"/>
              </a:tabLst>
            </a:pPr>
            <a:r>
              <a:rPr lang="en-US" sz="2000" spc="-5" dirty="0">
                <a:solidFill>
                  <a:srgbClr val="434343"/>
                </a:solidFill>
                <a:latin typeface="Trebuchet MS"/>
                <a:cs typeface="Trebuchet MS"/>
              </a:rPr>
              <a:t>The dataset was obtained from the 2018 Women’s NCAA March Madness Kaggle competition, and is conformed of 9 comma-separated value (CSV) files with a variety of data columns. </a:t>
            </a:r>
            <a:endParaRPr sz="2000" dirty="0">
              <a:latin typeface="Trebuchet MS"/>
              <a:cs typeface="Trebuchet MS"/>
            </a:endParaRPr>
          </a:p>
          <a:p>
            <a:pPr marL="501015" marR="351155" indent="-412750">
              <a:lnSpc>
                <a:spcPts val="2630"/>
              </a:lnSpc>
              <a:spcBef>
                <a:spcPts val="1065"/>
              </a:spcBef>
              <a:buFont typeface="Arial"/>
              <a:buChar char="●"/>
              <a:tabLst>
                <a:tab pos="501015" algn="l"/>
                <a:tab pos="501650" algn="l"/>
              </a:tabLst>
            </a:pPr>
            <a:r>
              <a:rPr lang="en-US" sz="2000" spc="-5" dirty="0">
                <a:solidFill>
                  <a:srgbClr val="3E3D3C"/>
                </a:solidFill>
                <a:latin typeface="Trebuchet MS"/>
                <a:cs typeface="Trebuchet MS"/>
              </a:rPr>
              <a:t>However, for the purpose of this project, only relevant columns were used to predict tournament results. Examples of variables that will be used include: season, day season started, day number, winning and losing teams, winning and losing team scores, seeds (for tournament games), number of overtimes played, cities were the game was played, and whether the winning team won at home, away, or on neutral ground.  </a:t>
            </a:r>
          </a:p>
          <a:p>
            <a:pPr marL="501015" marR="351155" indent="-412750">
              <a:lnSpc>
                <a:spcPts val="2630"/>
              </a:lnSpc>
              <a:spcBef>
                <a:spcPts val="1065"/>
              </a:spcBef>
              <a:buFont typeface="Arial"/>
              <a:buChar char="●"/>
              <a:tabLst>
                <a:tab pos="501015" algn="l"/>
                <a:tab pos="501650" algn="l"/>
              </a:tabLst>
            </a:pPr>
            <a:r>
              <a:rPr lang="en-US" sz="2000" spc="-5" dirty="0">
                <a:solidFill>
                  <a:srgbClr val="3E3D3C"/>
                </a:solidFill>
                <a:latin typeface="Trebuchet MS"/>
                <a:cs typeface="Trebuchet MS"/>
              </a:rPr>
              <a:t>Initially, we thought the best model would be the SVM, followed closely by the linear regression. It turns out that it was the other way round, with the SVM having a RMSE of 7.96, the linear regression a RMSE of 7.89, and the random forest a RMSE of 7.58. </a:t>
            </a:r>
            <a:endParaRPr sz="2000" dirty="0">
              <a:latin typeface="Trebuchet MS"/>
              <a:cs typeface="Trebuchet MS"/>
            </a:endParaRPr>
          </a:p>
        </p:txBody>
      </p:sp>
      <p:sp>
        <p:nvSpPr>
          <p:cNvPr id="8" name="Slide Number Placeholder 7">
            <a:extLst>
              <a:ext uri="{FF2B5EF4-FFF2-40B4-BE49-F238E27FC236}">
                <a16:creationId xmlns:a16="http://schemas.microsoft.com/office/drawing/2014/main" id="{C5B8E14E-AAF3-5B46-B4BC-B82343443F17}"/>
              </a:ext>
            </a:extLst>
          </p:cNvPr>
          <p:cNvSpPr>
            <a:spLocks noGrp="1"/>
          </p:cNvSpPr>
          <p:nvPr>
            <p:ph type="sldNum" sz="quarter" idx="7"/>
          </p:nvPr>
        </p:nvSpPr>
        <p:spPr/>
        <p:txBody>
          <a:bodyPr/>
          <a:lstStyle/>
          <a:p>
            <a:pPr marL="38100">
              <a:lnSpc>
                <a:spcPct val="100000"/>
              </a:lnSpc>
              <a:spcBef>
                <a:spcPts val="35"/>
              </a:spcBef>
            </a:pPr>
            <a:fld id="{81D60167-4931-47E6-BA6A-407CBD079E47}" type="slidenum">
              <a:rPr lang="en-US" smtClean="0"/>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0225" y="217158"/>
            <a:ext cx="4792980" cy="57404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20" dirty="0"/>
              <a:t> </a:t>
            </a:r>
            <a:r>
              <a:rPr sz="3600" spc="140" dirty="0">
                <a:latin typeface="Times New Roman"/>
                <a:cs typeface="Times New Roman"/>
              </a:rPr>
              <a:t>707</a:t>
            </a:r>
            <a:r>
              <a:rPr sz="3600" spc="140" dirty="0"/>
              <a:t>:</a:t>
            </a:r>
            <a:r>
              <a:rPr sz="3600" spc="-30" dirty="0"/>
              <a:t> </a:t>
            </a:r>
            <a:r>
              <a:rPr sz="3600" spc="-5" dirty="0"/>
              <a:t>Data</a:t>
            </a:r>
            <a:r>
              <a:rPr sz="3600" spc="-30" dirty="0"/>
              <a:t> </a:t>
            </a:r>
            <a:r>
              <a:rPr sz="3600" spc="-5" dirty="0"/>
              <a:t>Analytics</a:t>
            </a:r>
            <a:endParaRPr sz="3600">
              <a:latin typeface="Times New Roman"/>
              <a:cs typeface="Times New Roman"/>
            </a:endParaRPr>
          </a:p>
        </p:txBody>
      </p:sp>
      <p:pic>
        <p:nvPicPr>
          <p:cNvPr id="5" name="Picture" descr="Timeline&#10;&#10;Description automatically generated">
            <a:extLst>
              <a:ext uri="{FF2B5EF4-FFF2-40B4-BE49-F238E27FC236}">
                <a16:creationId xmlns:a16="http://schemas.microsoft.com/office/drawing/2014/main" id="{7A05642B-3A63-4640-BA8B-4AC128661F53}"/>
              </a:ext>
            </a:extLst>
          </p:cNvPr>
          <p:cNvPicPr/>
          <p:nvPr/>
        </p:nvPicPr>
        <p:blipFill>
          <a:blip r:embed="rId2"/>
          <a:stretch>
            <a:fillRect/>
          </a:stretch>
        </p:blipFill>
        <p:spPr bwMode="auto">
          <a:xfrm>
            <a:off x="2857500" y="990600"/>
            <a:ext cx="6477000" cy="5181600"/>
          </a:xfrm>
          <a:prstGeom prst="rect">
            <a:avLst/>
          </a:prstGeom>
          <a:noFill/>
          <a:ln w="9525">
            <a:noFill/>
            <a:headEnd/>
            <a:tailEnd/>
          </a:ln>
        </p:spPr>
      </p:pic>
      <p:sp>
        <p:nvSpPr>
          <p:cNvPr id="8" name="Slide Number Placeholder 7">
            <a:extLst>
              <a:ext uri="{FF2B5EF4-FFF2-40B4-BE49-F238E27FC236}">
                <a16:creationId xmlns:a16="http://schemas.microsoft.com/office/drawing/2014/main" id="{A738A25B-D094-2C45-913E-CF62A2974809}"/>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4792980" cy="57404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20" dirty="0"/>
              <a:t> </a:t>
            </a:r>
            <a:r>
              <a:rPr sz="3600" spc="140" dirty="0">
                <a:latin typeface="Times New Roman"/>
                <a:cs typeface="Times New Roman"/>
              </a:rPr>
              <a:t>707</a:t>
            </a:r>
            <a:r>
              <a:rPr sz="3600" spc="140" dirty="0"/>
              <a:t>:</a:t>
            </a:r>
            <a:r>
              <a:rPr sz="3600" spc="-30" dirty="0"/>
              <a:t> </a:t>
            </a:r>
            <a:r>
              <a:rPr sz="3600" spc="-5" dirty="0"/>
              <a:t>Data</a:t>
            </a:r>
            <a:r>
              <a:rPr sz="3600" spc="-30" dirty="0"/>
              <a:t> </a:t>
            </a:r>
            <a:r>
              <a:rPr sz="3600" spc="-5" dirty="0"/>
              <a:t>Analytics</a:t>
            </a:r>
            <a:endParaRPr sz="3600">
              <a:latin typeface="Times New Roman"/>
              <a:cs typeface="Times New Roman"/>
            </a:endParaRPr>
          </a:p>
        </p:txBody>
      </p:sp>
      <p:sp>
        <p:nvSpPr>
          <p:cNvPr id="3" name="object 3"/>
          <p:cNvSpPr txBox="1"/>
          <p:nvPr/>
        </p:nvSpPr>
        <p:spPr>
          <a:xfrm>
            <a:off x="521074" y="1077099"/>
            <a:ext cx="10783570" cy="4037003"/>
          </a:xfrm>
          <a:prstGeom prst="rect">
            <a:avLst/>
          </a:prstGeom>
        </p:spPr>
        <p:txBody>
          <a:bodyPr vert="horz" wrap="square" lIns="0" tIns="12700" rIns="0" bIns="0" rtlCol="0">
            <a:spAutoFit/>
          </a:bodyPr>
          <a:lstStyle/>
          <a:p>
            <a:pPr marL="21590">
              <a:lnSpc>
                <a:spcPct val="100000"/>
              </a:lnSpc>
              <a:spcBef>
                <a:spcPts val="100"/>
              </a:spcBef>
            </a:pPr>
            <a:r>
              <a:rPr sz="2400" i="1" spc="-5" dirty="0">
                <a:solidFill>
                  <a:srgbClr val="3E3D3C"/>
                </a:solidFill>
                <a:latin typeface="Georgia"/>
                <a:cs typeface="Georgia"/>
              </a:rPr>
              <a:t>Reflection</a:t>
            </a:r>
            <a:endParaRPr sz="2400" dirty="0">
              <a:latin typeface="Georgia"/>
              <a:cs typeface="Georgia"/>
            </a:endParaRPr>
          </a:p>
          <a:p>
            <a:pPr marL="424815" marR="5080" indent="-412750">
              <a:lnSpc>
                <a:spcPts val="2630"/>
              </a:lnSpc>
              <a:spcBef>
                <a:spcPts val="2085"/>
              </a:spcBef>
              <a:buFont typeface="Arial"/>
              <a:buChar char="●"/>
              <a:tabLst>
                <a:tab pos="424815" algn="l"/>
                <a:tab pos="425450" algn="l"/>
              </a:tabLst>
            </a:pPr>
            <a:r>
              <a:rPr lang="en-US" sz="2400" spc="-5" dirty="0">
                <a:solidFill>
                  <a:srgbClr val="3E3D3C"/>
                </a:solidFill>
                <a:latin typeface="Trebuchet MS"/>
                <a:cs typeface="Trebuchet MS"/>
              </a:rPr>
              <a:t>Though these are just three of the models that we tested, we talked about building more models that could potentially improve the prediction. </a:t>
            </a:r>
            <a:endParaRPr sz="2400" dirty="0">
              <a:latin typeface="Trebuchet MS"/>
              <a:cs typeface="Trebuchet MS"/>
            </a:endParaRPr>
          </a:p>
          <a:p>
            <a:pPr marL="424815" marR="153035" indent="-412750">
              <a:lnSpc>
                <a:spcPts val="2630"/>
              </a:lnSpc>
              <a:spcBef>
                <a:spcPts val="1035"/>
              </a:spcBef>
              <a:buFont typeface="Arial"/>
              <a:buChar char="●"/>
              <a:tabLst>
                <a:tab pos="424815" algn="l"/>
                <a:tab pos="425450" algn="l"/>
              </a:tabLst>
            </a:pPr>
            <a:r>
              <a:rPr sz="2400" spc="-5" dirty="0">
                <a:solidFill>
                  <a:srgbClr val="3E3D3C"/>
                </a:solidFill>
                <a:latin typeface="Trebuchet MS"/>
                <a:cs typeface="Trebuchet MS"/>
              </a:rPr>
              <a:t>Testing alternative strategies and weighing the benefits of each technique </a:t>
            </a:r>
            <a:r>
              <a:rPr sz="2400" spc="-710" dirty="0">
                <a:solidFill>
                  <a:srgbClr val="3E3D3C"/>
                </a:solidFill>
                <a:latin typeface="Trebuchet MS"/>
                <a:cs typeface="Trebuchet MS"/>
              </a:rPr>
              <a:t> </a:t>
            </a:r>
            <a:r>
              <a:rPr sz="2400" spc="-5" dirty="0">
                <a:solidFill>
                  <a:srgbClr val="3E3D3C"/>
                </a:solidFill>
                <a:latin typeface="Trebuchet MS"/>
                <a:cs typeface="Trebuchet MS"/>
              </a:rPr>
              <a:t>with respect to the data can reduce computation costs and provide the </a:t>
            </a:r>
            <a:r>
              <a:rPr sz="2400" dirty="0">
                <a:solidFill>
                  <a:srgbClr val="3E3D3C"/>
                </a:solidFill>
                <a:latin typeface="Trebuchet MS"/>
                <a:cs typeface="Trebuchet MS"/>
              </a:rPr>
              <a:t> </a:t>
            </a:r>
            <a:r>
              <a:rPr sz="2400" spc="-5" dirty="0">
                <a:solidFill>
                  <a:srgbClr val="3E3D3C"/>
                </a:solidFill>
                <a:latin typeface="Trebuchet MS"/>
                <a:cs typeface="Trebuchet MS"/>
              </a:rPr>
              <a:t>greatest</a:t>
            </a:r>
            <a:r>
              <a:rPr sz="2400" spc="-15" dirty="0">
                <a:solidFill>
                  <a:srgbClr val="3E3D3C"/>
                </a:solidFill>
                <a:latin typeface="Trebuchet MS"/>
                <a:cs typeface="Trebuchet MS"/>
              </a:rPr>
              <a:t> </a:t>
            </a:r>
            <a:r>
              <a:rPr sz="2400" spc="-5" dirty="0">
                <a:solidFill>
                  <a:srgbClr val="3E3D3C"/>
                </a:solidFill>
                <a:latin typeface="Trebuchet MS"/>
                <a:cs typeface="Trebuchet MS"/>
              </a:rPr>
              <a:t>precision.</a:t>
            </a:r>
            <a:endParaRPr sz="2400" dirty="0">
              <a:latin typeface="Trebuchet MS"/>
              <a:cs typeface="Trebuchet MS"/>
            </a:endParaRPr>
          </a:p>
          <a:p>
            <a:pPr marL="424815" marR="398780" indent="-412750">
              <a:lnSpc>
                <a:spcPts val="2630"/>
              </a:lnSpc>
              <a:spcBef>
                <a:spcPts val="1035"/>
              </a:spcBef>
              <a:buFont typeface="Arial"/>
              <a:buChar char="●"/>
              <a:tabLst>
                <a:tab pos="424815" algn="l"/>
                <a:tab pos="425450" algn="l"/>
              </a:tabLst>
            </a:pPr>
            <a:r>
              <a:rPr sz="2400" spc="-5" dirty="0">
                <a:solidFill>
                  <a:srgbClr val="3E3D3C"/>
                </a:solidFill>
                <a:latin typeface="Trebuchet MS"/>
                <a:cs typeface="Trebuchet MS"/>
              </a:rPr>
              <a:t>This is an important distinction in </a:t>
            </a:r>
            <a:r>
              <a:rPr sz="2400" dirty="0">
                <a:solidFill>
                  <a:srgbClr val="3E3D3C"/>
                </a:solidFill>
                <a:latin typeface="Trebuchet MS"/>
                <a:cs typeface="Trebuchet MS"/>
              </a:rPr>
              <a:t>a </a:t>
            </a:r>
            <a:r>
              <a:rPr sz="2400" spc="-5" dirty="0">
                <a:solidFill>
                  <a:srgbClr val="3E3D3C"/>
                </a:solidFill>
                <a:latin typeface="Trebuchet MS"/>
                <a:cs typeface="Trebuchet MS"/>
              </a:rPr>
              <a:t>marketing analytics setting, which is </a:t>
            </a:r>
            <a:r>
              <a:rPr sz="2400" spc="-710" dirty="0">
                <a:solidFill>
                  <a:srgbClr val="3E3D3C"/>
                </a:solidFill>
                <a:latin typeface="Trebuchet MS"/>
                <a:cs typeface="Trebuchet MS"/>
              </a:rPr>
              <a:t> </a:t>
            </a:r>
            <a:r>
              <a:rPr sz="2400" spc="-5" dirty="0">
                <a:solidFill>
                  <a:srgbClr val="3E3D3C"/>
                </a:solidFill>
                <a:latin typeface="Trebuchet MS"/>
                <a:cs typeface="Trebuchet MS"/>
              </a:rPr>
              <a:t>magnified</a:t>
            </a:r>
            <a:r>
              <a:rPr sz="2400" spc="-10" dirty="0">
                <a:solidFill>
                  <a:srgbClr val="3E3D3C"/>
                </a:solidFill>
                <a:latin typeface="Trebuchet MS"/>
                <a:cs typeface="Trebuchet MS"/>
              </a:rPr>
              <a:t> </a:t>
            </a:r>
            <a:r>
              <a:rPr sz="2400" spc="-5" dirty="0">
                <a:solidFill>
                  <a:srgbClr val="3E3D3C"/>
                </a:solidFill>
                <a:latin typeface="Trebuchet MS"/>
                <a:cs typeface="Trebuchet MS"/>
              </a:rPr>
              <a:t>by the scale of</a:t>
            </a:r>
            <a:r>
              <a:rPr sz="2400" spc="-10" dirty="0">
                <a:solidFill>
                  <a:srgbClr val="3E3D3C"/>
                </a:solidFill>
                <a:latin typeface="Trebuchet MS"/>
                <a:cs typeface="Trebuchet MS"/>
              </a:rPr>
              <a:t> </a:t>
            </a:r>
            <a:r>
              <a:rPr sz="2400" spc="-5" dirty="0">
                <a:solidFill>
                  <a:srgbClr val="3E3D3C"/>
                </a:solidFill>
                <a:latin typeface="Trebuchet MS"/>
                <a:cs typeface="Trebuchet MS"/>
              </a:rPr>
              <a:t>the data.</a:t>
            </a:r>
            <a:endParaRPr sz="2400" dirty="0">
              <a:latin typeface="Trebuchet MS"/>
              <a:cs typeface="Trebuchet MS"/>
            </a:endParaRPr>
          </a:p>
          <a:p>
            <a:pPr marL="424815" marR="82550" indent="-412750">
              <a:lnSpc>
                <a:spcPts val="2630"/>
              </a:lnSpc>
              <a:spcBef>
                <a:spcPts val="1040"/>
              </a:spcBef>
              <a:buFont typeface="Arial"/>
              <a:buChar char="●"/>
              <a:tabLst>
                <a:tab pos="424815" algn="l"/>
                <a:tab pos="425450" algn="l"/>
              </a:tabLst>
            </a:pPr>
            <a:r>
              <a:rPr sz="2400" spc="-5" dirty="0">
                <a:solidFill>
                  <a:srgbClr val="3E3D3C"/>
                </a:solidFill>
                <a:latin typeface="Trebuchet MS"/>
                <a:cs typeface="Trebuchet MS"/>
              </a:rPr>
              <a:t>With more heavy computation being done using services such as Azure, the </a:t>
            </a:r>
            <a:r>
              <a:rPr sz="2400" spc="-710" dirty="0">
                <a:solidFill>
                  <a:srgbClr val="3E3D3C"/>
                </a:solidFill>
                <a:latin typeface="Trebuchet MS"/>
                <a:cs typeface="Trebuchet MS"/>
              </a:rPr>
              <a:t> </a:t>
            </a:r>
            <a:r>
              <a:rPr sz="2400" spc="-5" dirty="0">
                <a:solidFill>
                  <a:srgbClr val="3E3D3C"/>
                </a:solidFill>
                <a:latin typeface="Trebuchet MS"/>
                <a:cs typeface="Trebuchet MS"/>
              </a:rPr>
              <a:t>consideration</a:t>
            </a:r>
            <a:r>
              <a:rPr sz="2400" spc="-10" dirty="0">
                <a:solidFill>
                  <a:srgbClr val="3E3D3C"/>
                </a:solidFill>
                <a:latin typeface="Trebuchet MS"/>
                <a:cs typeface="Trebuchet MS"/>
              </a:rPr>
              <a:t> </a:t>
            </a:r>
            <a:r>
              <a:rPr sz="2400" spc="-5" dirty="0">
                <a:solidFill>
                  <a:srgbClr val="3E3D3C"/>
                </a:solidFill>
                <a:latin typeface="Trebuchet MS"/>
                <a:cs typeface="Trebuchet MS"/>
              </a:rPr>
              <a:t>of</a:t>
            </a:r>
            <a:r>
              <a:rPr sz="2400" spc="-10" dirty="0">
                <a:solidFill>
                  <a:srgbClr val="3E3D3C"/>
                </a:solidFill>
                <a:latin typeface="Trebuchet MS"/>
                <a:cs typeface="Trebuchet MS"/>
              </a:rPr>
              <a:t> </a:t>
            </a:r>
            <a:r>
              <a:rPr sz="2400" spc="-5" dirty="0">
                <a:solidFill>
                  <a:srgbClr val="3E3D3C"/>
                </a:solidFill>
                <a:latin typeface="Trebuchet MS"/>
                <a:cs typeface="Trebuchet MS"/>
              </a:rPr>
              <a:t>computational costs</a:t>
            </a:r>
            <a:r>
              <a:rPr sz="2400" spc="-10" dirty="0">
                <a:solidFill>
                  <a:srgbClr val="3E3D3C"/>
                </a:solidFill>
                <a:latin typeface="Trebuchet MS"/>
                <a:cs typeface="Trebuchet MS"/>
              </a:rPr>
              <a:t> </a:t>
            </a:r>
            <a:r>
              <a:rPr sz="2400" spc="-5" dirty="0">
                <a:solidFill>
                  <a:srgbClr val="3E3D3C"/>
                </a:solidFill>
                <a:latin typeface="Trebuchet MS"/>
                <a:cs typeface="Trebuchet MS"/>
              </a:rPr>
              <a:t>is growing</a:t>
            </a:r>
            <a:r>
              <a:rPr sz="2400" spc="-15" dirty="0">
                <a:solidFill>
                  <a:srgbClr val="3E3D3C"/>
                </a:solidFill>
                <a:latin typeface="Trebuchet MS"/>
                <a:cs typeface="Trebuchet MS"/>
              </a:rPr>
              <a:t> </a:t>
            </a:r>
            <a:r>
              <a:rPr sz="2400" spc="-5" dirty="0">
                <a:solidFill>
                  <a:srgbClr val="3E3D3C"/>
                </a:solidFill>
                <a:latin typeface="Trebuchet MS"/>
                <a:cs typeface="Trebuchet MS"/>
              </a:rPr>
              <a:t>in significance.</a:t>
            </a:r>
            <a:endParaRPr sz="2400" dirty="0">
              <a:latin typeface="Trebuchet MS"/>
              <a:cs typeface="Trebuchet MS"/>
            </a:endParaRPr>
          </a:p>
        </p:txBody>
      </p:sp>
      <p:sp>
        <p:nvSpPr>
          <p:cNvPr id="8" name="Slide Number Placeholder 7">
            <a:extLst>
              <a:ext uri="{FF2B5EF4-FFF2-40B4-BE49-F238E27FC236}">
                <a16:creationId xmlns:a16="http://schemas.microsoft.com/office/drawing/2014/main" id="{945BAFAD-53C8-B94F-B52E-65743ED10132}"/>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E7EAEB"/>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sp>
          <p:nvSpPr>
            <p:cNvPr id="4" name="object 4"/>
            <p:cNvSpPr/>
            <p:nvPr/>
          </p:nvSpPr>
          <p:spPr>
            <a:xfrm>
              <a:off x="0" y="0"/>
              <a:ext cx="6073140" cy="6196965"/>
            </a:xfrm>
            <a:custGeom>
              <a:avLst/>
              <a:gdLst/>
              <a:ahLst/>
              <a:cxnLst/>
              <a:rect l="l" t="t" r="r" b="b"/>
              <a:pathLst>
                <a:path w="6073140" h="6196965">
                  <a:moveTo>
                    <a:pt x="6072987" y="0"/>
                  </a:moveTo>
                  <a:lnTo>
                    <a:pt x="0" y="0"/>
                  </a:lnTo>
                  <a:lnTo>
                    <a:pt x="0" y="914400"/>
                  </a:lnTo>
                  <a:lnTo>
                    <a:pt x="0" y="6196914"/>
                  </a:lnTo>
                  <a:lnTo>
                    <a:pt x="6072987" y="6196914"/>
                  </a:lnTo>
                  <a:lnTo>
                    <a:pt x="6072987" y="914400"/>
                  </a:lnTo>
                  <a:lnTo>
                    <a:pt x="6072987" y="0"/>
                  </a:lnTo>
                  <a:close/>
                </a:path>
              </a:pathLst>
            </a:custGeom>
            <a:solidFill>
              <a:srgbClr val="D44500"/>
            </a:solidFill>
          </p:spPr>
          <p:txBody>
            <a:bodyPr wrap="square" lIns="0" tIns="0" rIns="0" bIns="0" rtlCol="0"/>
            <a:lstStyle/>
            <a:p>
              <a:endParaRPr dirty="0"/>
            </a:p>
          </p:txBody>
        </p:sp>
        <p:sp>
          <p:nvSpPr>
            <p:cNvPr id="5" name="object 5"/>
            <p:cNvSpPr/>
            <p:nvPr/>
          </p:nvSpPr>
          <p:spPr>
            <a:xfrm>
              <a:off x="0" y="6196913"/>
              <a:ext cx="12192000" cy="661670"/>
            </a:xfrm>
            <a:custGeom>
              <a:avLst/>
              <a:gdLst/>
              <a:ahLst/>
              <a:cxnLst/>
              <a:rect l="l" t="t" r="r" b="b"/>
              <a:pathLst>
                <a:path w="12192000" h="661670">
                  <a:moveTo>
                    <a:pt x="12191999" y="661085"/>
                  </a:moveTo>
                  <a:lnTo>
                    <a:pt x="0" y="661085"/>
                  </a:lnTo>
                  <a:lnTo>
                    <a:pt x="0" y="0"/>
                  </a:lnTo>
                  <a:lnTo>
                    <a:pt x="12191999" y="0"/>
                  </a:lnTo>
                  <a:lnTo>
                    <a:pt x="12191999" y="661085"/>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558800" y="6417230"/>
              <a:ext cx="1363304" cy="173970"/>
            </a:xfrm>
            <a:prstGeom prst="rect">
              <a:avLst/>
            </a:prstGeom>
          </p:spPr>
        </p:pic>
      </p:grpSp>
      <p:sp>
        <p:nvSpPr>
          <p:cNvPr id="7" name="object 7"/>
          <p:cNvSpPr txBox="1">
            <a:spLocks noGrp="1"/>
          </p:cNvSpPr>
          <p:nvPr>
            <p:ph type="title"/>
          </p:nvPr>
        </p:nvSpPr>
        <p:spPr>
          <a:xfrm>
            <a:off x="530225" y="1388962"/>
            <a:ext cx="3889375" cy="112082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35" dirty="0"/>
              <a:t> </a:t>
            </a:r>
            <a:r>
              <a:rPr lang="en-US" sz="3600" spc="185" dirty="0">
                <a:latin typeface="Times New Roman"/>
                <a:cs typeface="Times New Roman"/>
              </a:rPr>
              <a:t>718</a:t>
            </a:r>
            <a:endParaRPr sz="3600" dirty="0">
              <a:latin typeface="Times New Roman"/>
              <a:cs typeface="Times New Roman"/>
            </a:endParaRPr>
          </a:p>
          <a:p>
            <a:pPr marL="12700">
              <a:lnSpc>
                <a:spcPct val="100000"/>
              </a:lnSpc>
              <a:spcBef>
                <a:spcPts val="30"/>
              </a:spcBef>
            </a:pPr>
            <a:r>
              <a:rPr lang="en-US" sz="3600" spc="-5" dirty="0"/>
              <a:t>Big Data Analysis</a:t>
            </a:r>
            <a:r>
              <a:rPr sz="3600" spc="-5" dirty="0"/>
              <a:t>:</a:t>
            </a:r>
            <a:endParaRPr sz="3600" dirty="0"/>
          </a:p>
        </p:txBody>
      </p:sp>
      <p:sp>
        <p:nvSpPr>
          <p:cNvPr id="8" name="object 8"/>
          <p:cNvSpPr txBox="1"/>
          <p:nvPr/>
        </p:nvSpPr>
        <p:spPr>
          <a:xfrm>
            <a:off x="12802" y="3049359"/>
            <a:ext cx="6060337" cy="1182375"/>
          </a:xfrm>
          <a:prstGeom prst="rect">
            <a:avLst/>
          </a:prstGeom>
        </p:spPr>
        <p:txBody>
          <a:bodyPr vert="horz" wrap="square" lIns="0" tIns="12700" rIns="0" bIns="0" rtlCol="0">
            <a:spAutoFit/>
          </a:bodyPr>
          <a:lstStyle/>
          <a:p>
            <a:pPr marL="12700">
              <a:spcBef>
                <a:spcPts val="100"/>
              </a:spcBef>
            </a:pPr>
            <a:r>
              <a:rPr lang="en-US" sz="2800" spc="-5" dirty="0">
                <a:solidFill>
                  <a:srgbClr val="FFFFFF"/>
                </a:solidFill>
                <a:latin typeface="Georgia"/>
                <a:cs typeface="Georgia"/>
              </a:rPr>
              <a:t>Google Research Football with Manchester City F.C.</a:t>
            </a:r>
            <a:endParaRPr sz="2800" dirty="0">
              <a:latin typeface="Georgia"/>
              <a:cs typeface="Georgia"/>
            </a:endParaRPr>
          </a:p>
          <a:p>
            <a:pPr marL="12700">
              <a:lnSpc>
                <a:spcPct val="100000"/>
              </a:lnSpc>
              <a:spcBef>
                <a:spcPts val="40"/>
              </a:spcBef>
            </a:pPr>
            <a:r>
              <a:rPr lang="en-US" sz="2000" dirty="0">
                <a:solidFill>
                  <a:srgbClr val="FFFFFF"/>
                </a:solidFill>
              </a:rPr>
              <a:t>(A Kaggle Competition)</a:t>
            </a:r>
            <a:endParaRPr sz="2000" dirty="0">
              <a:latin typeface="Arial Unicode MS"/>
              <a:cs typeface="Arial Unicode MS"/>
            </a:endParaRPr>
          </a:p>
        </p:txBody>
      </p:sp>
      <p:pic>
        <p:nvPicPr>
          <p:cNvPr id="13" name="Picture 12">
            <a:extLst>
              <a:ext uri="{FF2B5EF4-FFF2-40B4-BE49-F238E27FC236}">
                <a16:creationId xmlns:a16="http://schemas.microsoft.com/office/drawing/2014/main" id="{06D36A6D-4AAD-B74F-9CD6-227E8CA03657}"/>
              </a:ext>
            </a:extLst>
          </p:cNvPr>
          <p:cNvPicPr>
            <a:picLocks noChangeAspect="1"/>
          </p:cNvPicPr>
          <p:nvPr/>
        </p:nvPicPr>
        <p:blipFill>
          <a:blip r:embed="rId3"/>
          <a:srcRect/>
          <a:stretch/>
        </p:blipFill>
        <p:spPr>
          <a:xfrm>
            <a:off x="6096000" y="3429000"/>
            <a:ext cx="6092952" cy="2767330"/>
          </a:xfrm>
          <a:prstGeom prst="rect">
            <a:avLst/>
          </a:prstGeom>
        </p:spPr>
      </p:pic>
      <p:pic>
        <p:nvPicPr>
          <p:cNvPr id="15" name="Picture 14" descr="Logo&#10;&#10;Description automatically generated with medium confidence">
            <a:extLst>
              <a:ext uri="{FF2B5EF4-FFF2-40B4-BE49-F238E27FC236}">
                <a16:creationId xmlns:a16="http://schemas.microsoft.com/office/drawing/2014/main" id="{84C7B518-ECDA-EA4A-A2E9-46CBE19680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184" y="32281"/>
            <a:ext cx="6102816" cy="1356681"/>
          </a:xfrm>
          <a:prstGeom prst="rect">
            <a:avLst/>
          </a:prstGeom>
        </p:spPr>
      </p:pic>
      <p:pic>
        <p:nvPicPr>
          <p:cNvPr id="17" name="Picture 16">
            <a:extLst>
              <a:ext uri="{FF2B5EF4-FFF2-40B4-BE49-F238E27FC236}">
                <a16:creationId xmlns:a16="http://schemas.microsoft.com/office/drawing/2014/main" id="{D74EBFCB-6BDE-934B-B4F8-0BB67C8FA7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6058" y="1427659"/>
            <a:ext cx="6073139" cy="2000757"/>
          </a:xfrm>
          <a:prstGeom prst="rect">
            <a:avLst/>
          </a:prstGeom>
        </p:spPr>
      </p:pic>
      <p:sp>
        <p:nvSpPr>
          <p:cNvPr id="14" name="Slide Number Placeholder 13">
            <a:extLst>
              <a:ext uri="{FF2B5EF4-FFF2-40B4-BE49-F238E27FC236}">
                <a16:creationId xmlns:a16="http://schemas.microsoft.com/office/drawing/2014/main" id="{AC41B44F-860C-4E46-B918-B07DBCAFE7BB}"/>
              </a:ext>
            </a:extLst>
          </p:cNvPr>
          <p:cNvSpPr>
            <a:spLocks noGrp="1"/>
          </p:cNvSpPr>
          <p:nvPr>
            <p:ph type="sldNum" sz="quarter" idx="7"/>
          </p:nvPr>
        </p:nvSpPr>
        <p:spPr>
          <a:xfrm>
            <a:off x="11506201" y="6426240"/>
            <a:ext cx="193774" cy="279359"/>
          </a:xfrm>
        </p:spPr>
        <p:txBody>
          <a:bodyPr/>
          <a:lstStyle/>
          <a:p>
            <a:pPr marL="38100">
              <a:lnSpc>
                <a:spcPct val="100000"/>
              </a:lnSpc>
              <a:spcBef>
                <a:spcPts val="35"/>
              </a:spcBef>
            </a:pPr>
            <a:fld id="{81D60167-4931-47E6-BA6A-407CBD079E47}" type="slidenum">
              <a:rPr lang="en-US" smtClean="0"/>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058EE-4505-4EDA-9BDF-2E3F8E968B5C}"/>
              </a:ext>
            </a:extLst>
          </p:cNvPr>
          <p:cNvSpPr>
            <a:spLocks noGrp="1"/>
          </p:cNvSpPr>
          <p:nvPr>
            <p:ph type="title"/>
          </p:nvPr>
        </p:nvSpPr>
        <p:spPr>
          <a:xfrm>
            <a:off x="0" y="-76200"/>
            <a:ext cx="10168128" cy="1179576"/>
          </a:xfrm>
        </p:spPr>
        <p:txBody>
          <a:bodyPr vert="horz" lIns="91440" tIns="45720" rIns="91440" bIns="45720" rtlCol="0" anchor="ctr">
            <a:normAutofit/>
          </a:bodyPr>
          <a:lstStyle/>
          <a:p>
            <a:pPr algn="ctr"/>
            <a:r>
              <a:rPr lang="en-US" sz="4000" dirty="0"/>
              <a:t>Google Football Components</a:t>
            </a:r>
            <a:endParaRPr lang="en-US" sz="4000" dirty="0">
              <a:cs typeface="Calibri Light" panose="020F0302020204030204"/>
            </a:endParaRPr>
          </a:p>
        </p:txBody>
      </p:sp>
      <p:sp>
        <p:nvSpPr>
          <p:cNvPr id="5" name="TextBox 4">
            <a:extLst>
              <a:ext uri="{FF2B5EF4-FFF2-40B4-BE49-F238E27FC236}">
                <a16:creationId xmlns:a16="http://schemas.microsoft.com/office/drawing/2014/main" id="{DF92F4DA-90E0-49BB-A0BC-6EB485A59B2B}"/>
              </a:ext>
            </a:extLst>
          </p:cNvPr>
          <p:cNvSpPr txBox="1"/>
          <p:nvPr/>
        </p:nvSpPr>
        <p:spPr>
          <a:xfrm>
            <a:off x="7498574" y="1828800"/>
            <a:ext cx="3872243" cy="36941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750" indent="-228600">
              <a:lnSpc>
                <a:spcPct val="90000"/>
              </a:lnSpc>
              <a:spcAft>
                <a:spcPts val="600"/>
              </a:spcAft>
              <a:buFont typeface="Arial,Sans-Serif" panose="020B0604020202020204" pitchFamily="34" charset="0"/>
              <a:buChar char="•"/>
            </a:pPr>
            <a:r>
              <a:rPr lang="en-US" sz="1200" dirty="0">
                <a:ea typeface="+mn-lt"/>
                <a:cs typeface="+mn-lt"/>
              </a:rPr>
              <a:t>Environment</a:t>
            </a:r>
          </a:p>
          <a:p>
            <a:pPr marL="742950" lvl="1" indent="-228600">
              <a:lnSpc>
                <a:spcPct val="90000"/>
              </a:lnSpc>
              <a:spcAft>
                <a:spcPts val="600"/>
              </a:spcAft>
              <a:buFont typeface="Arial,Sans-Serif" panose="020B0604020202020204" pitchFamily="34" charset="0"/>
              <a:buChar char="•"/>
            </a:pPr>
            <a:r>
              <a:rPr lang="en-US" sz="1200" dirty="0">
                <a:ea typeface="+mn-lt"/>
                <a:cs typeface="+mn-lt"/>
              </a:rPr>
              <a:t>Updates environment based on action.</a:t>
            </a:r>
          </a:p>
          <a:p>
            <a:pPr marL="742950" lvl="1" indent="-228600">
              <a:lnSpc>
                <a:spcPct val="90000"/>
              </a:lnSpc>
              <a:spcAft>
                <a:spcPts val="600"/>
              </a:spcAft>
              <a:buFont typeface="Arial,Sans-Serif" panose="020B0604020202020204" pitchFamily="34" charset="0"/>
              <a:buChar char="•"/>
            </a:pPr>
            <a:r>
              <a:rPr lang="en-US" sz="1200" dirty="0">
                <a:ea typeface="+mn-lt"/>
                <a:cs typeface="+mn-lt"/>
              </a:rPr>
              <a:t>Provides observations/rewards.</a:t>
            </a:r>
          </a:p>
          <a:p>
            <a:pPr marL="285750" indent="-228600">
              <a:lnSpc>
                <a:spcPct val="90000"/>
              </a:lnSpc>
              <a:spcAft>
                <a:spcPts val="600"/>
              </a:spcAft>
              <a:buFont typeface="Arial,Sans-Serif" panose="020B0604020202020204" pitchFamily="34" charset="0"/>
              <a:buChar char="•"/>
            </a:pPr>
            <a:r>
              <a:rPr lang="en-US" sz="1200" dirty="0">
                <a:ea typeface="+mn-lt"/>
                <a:cs typeface="+mn-lt"/>
              </a:rPr>
              <a:t>Agent</a:t>
            </a:r>
          </a:p>
          <a:p>
            <a:pPr marL="742950" lvl="1" indent="-228600">
              <a:lnSpc>
                <a:spcPct val="90000"/>
              </a:lnSpc>
              <a:spcAft>
                <a:spcPts val="600"/>
              </a:spcAft>
              <a:buFont typeface="Arial,Sans-Serif" panose="020B0604020202020204" pitchFamily="34" charset="0"/>
              <a:buChar char="•"/>
            </a:pPr>
            <a:r>
              <a:rPr lang="en-US" sz="1200" dirty="0">
                <a:ea typeface="+mn-lt"/>
                <a:cs typeface="+mn-lt"/>
              </a:rPr>
              <a:t>Based on observations, decides action.</a:t>
            </a:r>
          </a:p>
          <a:p>
            <a:pPr marL="742950" lvl="1" indent="-228600">
              <a:lnSpc>
                <a:spcPct val="90000"/>
              </a:lnSpc>
              <a:spcAft>
                <a:spcPts val="600"/>
              </a:spcAft>
              <a:buFont typeface="Arial,Sans-Serif" panose="020B0604020202020204" pitchFamily="34" charset="0"/>
              <a:buChar char="•"/>
            </a:pPr>
            <a:r>
              <a:rPr lang="en-US" sz="1200" dirty="0">
                <a:ea typeface="+mn-lt"/>
                <a:cs typeface="+mn-lt"/>
              </a:rPr>
              <a:t>Rule based, RL...</a:t>
            </a:r>
          </a:p>
          <a:p>
            <a:pPr marL="285750" indent="-228600">
              <a:lnSpc>
                <a:spcPct val="90000"/>
              </a:lnSpc>
              <a:spcAft>
                <a:spcPts val="600"/>
              </a:spcAft>
              <a:buFont typeface="Arial,Sans-Serif" panose="020B0604020202020204" pitchFamily="34" charset="0"/>
              <a:buChar char="•"/>
            </a:pPr>
            <a:r>
              <a:rPr lang="en-US" sz="1200" dirty="0">
                <a:ea typeface="+mn-lt"/>
                <a:cs typeface="+mn-lt"/>
              </a:rPr>
              <a:t>Observations</a:t>
            </a:r>
          </a:p>
          <a:p>
            <a:pPr marL="742950" lvl="1" indent="-228600">
              <a:lnSpc>
                <a:spcPct val="90000"/>
              </a:lnSpc>
              <a:spcAft>
                <a:spcPts val="600"/>
              </a:spcAft>
              <a:buFont typeface="Arial,Sans-Serif" panose="020B0604020202020204" pitchFamily="34" charset="0"/>
              <a:buChar char="•"/>
            </a:pPr>
            <a:r>
              <a:rPr lang="en-US" sz="1200" dirty="0">
                <a:ea typeface="+mn-lt"/>
                <a:cs typeface="+mn-lt"/>
              </a:rPr>
              <a:t>Players, ball information.</a:t>
            </a:r>
          </a:p>
          <a:p>
            <a:pPr marL="285750" indent="-228600">
              <a:lnSpc>
                <a:spcPct val="90000"/>
              </a:lnSpc>
              <a:spcAft>
                <a:spcPts val="600"/>
              </a:spcAft>
              <a:buFont typeface="Arial,Sans-Serif" panose="020B0604020202020204" pitchFamily="34" charset="0"/>
              <a:buChar char="•"/>
            </a:pPr>
            <a:r>
              <a:rPr lang="en-US" sz="1200" dirty="0">
                <a:ea typeface="+mn-lt"/>
                <a:cs typeface="+mn-lt"/>
              </a:rPr>
              <a:t>Reward</a:t>
            </a:r>
          </a:p>
          <a:p>
            <a:pPr marL="742950" lvl="1" indent="-228600">
              <a:lnSpc>
                <a:spcPct val="90000"/>
              </a:lnSpc>
              <a:spcAft>
                <a:spcPts val="600"/>
              </a:spcAft>
              <a:buFont typeface="Arial,Sans-Serif" panose="020B0604020202020204" pitchFamily="34" charset="0"/>
              <a:buChar char="•"/>
            </a:pPr>
            <a:r>
              <a:rPr lang="en-US" sz="1200" dirty="0">
                <a:ea typeface="+mn-lt"/>
                <a:cs typeface="+mn-lt"/>
              </a:rPr>
              <a:t>Scoring.</a:t>
            </a:r>
          </a:p>
          <a:p>
            <a:pPr marL="742950" lvl="1" indent="-228600">
              <a:lnSpc>
                <a:spcPct val="90000"/>
              </a:lnSpc>
              <a:spcAft>
                <a:spcPts val="600"/>
              </a:spcAft>
              <a:buFont typeface="Arial,Sans-Serif" panose="020B0604020202020204" pitchFamily="34" charset="0"/>
              <a:buChar char="•"/>
            </a:pPr>
            <a:r>
              <a:rPr lang="en-US" sz="1200" dirty="0">
                <a:ea typeface="+mn-lt"/>
                <a:cs typeface="+mn-lt"/>
              </a:rPr>
              <a:t>Moving closer to the goal.</a:t>
            </a:r>
          </a:p>
          <a:p>
            <a:pPr marL="285750" indent="-228600">
              <a:lnSpc>
                <a:spcPct val="90000"/>
              </a:lnSpc>
              <a:spcAft>
                <a:spcPts val="600"/>
              </a:spcAft>
              <a:buFont typeface="Arial,Sans-Serif" panose="020B0604020202020204" pitchFamily="34" charset="0"/>
              <a:buChar char="•"/>
            </a:pPr>
            <a:r>
              <a:rPr lang="en-US" sz="1200" dirty="0">
                <a:ea typeface="+mn-lt"/>
                <a:cs typeface="+mn-lt"/>
              </a:rPr>
              <a:t>Action</a:t>
            </a:r>
            <a:endParaRPr lang="en-US" sz="1200" dirty="0">
              <a:cs typeface="Calibri"/>
            </a:endParaRPr>
          </a:p>
          <a:p>
            <a:pPr marL="742950" lvl="1" indent="-228600">
              <a:lnSpc>
                <a:spcPct val="90000"/>
              </a:lnSpc>
              <a:spcAft>
                <a:spcPts val="600"/>
              </a:spcAft>
              <a:buFont typeface="Arial,Sans-Serif" panose="020B0604020202020204" pitchFamily="34" charset="0"/>
              <a:buChar char="•"/>
            </a:pPr>
            <a:r>
              <a:rPr lang="en-US" sz="1200" dirty="0">
                <a:cs typeface="Calibri"/>
              </a:rPr>
              <a:t>Long/short pass.</a:t>
            </a:r>
          </a:p>
          <a:p>
            <a:pPr marL="742950" lvl="1" indent="-228600">
              <a:lnSpc>
                <a:spcPct val="90000"/>
              </a:lnSpc>
              <a:spcAft>
                <a:spcPts val="600"/>
              </a:spcAft>
              <a:buFont typeface="Arial,Sans-Serif" panose="020B0604020202020204" pitchFamily="34" charset="0"/>
              <a:buChar char="•"/>
            </a:pPr>
            <a:r>
              <a:rPr lang="en-US" sz="1200" dirty="0">
                <a:cs typeface="Calibri"/>
              </a:rPr>
              <a:t>Shoot the ball.</a:t>
            </a:r>
          </a:p>
          <a:p>
            <a:pPr marL="285750" indent="-228600">
              <a:lnSpc>
                <a:spcPct val="90000"/>
              </a:lnSpc>
              <a:spcAft>
                <a:spcPts val="600"/>
              </a:spcAft>
              <a:buFont typeface="Arial,Sans-Serif" panose="020B0604020202020204" pitchFamily="34" charset="0"/>
              <a:buChar char="•"/>
            </a:pPr>
            <a:r>
              <a:rPr lang="en-US" sz="1200" dirty="0">
                <a:cs typeface="Calibri"/>
              </a:rPr>
              <a:t>Step</a:t>
            </a:r>
          </a:p>
          <a:p>
            <a:pPr marL="742950" lvl="1" indent="-228600">
              <a:lnSpc>
                <a:spcPct val="90000"/>
              </a:lnSpc>
              <a:spcAft>
                <a:spcPts val="600"/>
              </a:spcAft>
              <a:buFont typeface="Arial,Sans-Serif" panose="020B0604020202020204" pitchFamily="34" charset="0"/>
              <a:buChar char="•"/>
            </a:pPr>
            <a:r>
              <a:rPr lang="en-US" sz="1200" dirty="0">
                <a:cs typeface="Calibri"/>
              </a:rPr>
              <a:t>One cycle of environment -&gt; Agent -&gt; action.</a:t>
            </a:r>
          </a:p>
          <a:p>
            <a:pPr marL="742950" lvl="1" indent="-228600">
              <a:lnSpc>
                <a:spcPct val="90000"/>
              </a:lnSpc>
              <a:spcAft>
                <a:spcPts val="600"/>
              </a:spcAft>
              <a:buFont typeface="Arial,Sans-Serif" panose="020B0604020202020204" pitchFamily="34" charset="0"/>
              <a:buChar char="•"/>
            </a:pPr>
            <a:r>
              <a:rPr lang="en-US" sz="1200" dirty="0">
                <a:cs typeface="Calibri"/>
              </a:rPr>
              <a:t>One game is comprised of one or more steps.</a:t>
            </a:r>
          </a:p>
        </p:txBody>
      </p:sp>
      <p:pic>
        <p:nvPicPr>
          <p:cNvPr id="6" name="Picture 6" descr="Diagram&#10;&#10;Description automatically generated">
            <a:extLst>
              <a:ext uri="{FF2B5EF4-FFF2-40B4-BE49-F238E27FC236}">
                <a16:creationId xmlns:a16="http://schemas.microsoft.com/office/drawing/2014/main" id="{08EF8C31-800F-4982-8817-3C47F077D2A8}"/>
              </a:ext>
            </a:extLst>
          </p:cNvPr>
          <p:cNvPicPr>
            <a:picLocks noGrp="1" noChangeAspect="1"/>
          </p:cNvPicPr>
          <p:nvPr>
            <p:ph idx="1"/>
          </p:nvPr>
        </p:nvPicPr>
        <p:blipFill>
          <a:blip r:embed="rId2"/>
          <a:stretch>
            <a:fillRect/>
          </a:stretch>
        </p:blipFill>
        <p:spPr>
          <a:xfrm>
            <a:off x="821183" y="2133601"/>
            <a:ext cx="5772150" cy="3502730"/>
          </a:xfrm>
        </p:spPr>
      </p:pic>
      <p:sp>
        <p:nvSpPr>
          <p:cNvPr id="8" name="Slide Number Placeholder 7">
            <a:extLst>
              <a:ext uri="{FF2B5EF4-FFF2-40B4-BE49-F238E27FC236}">
                <a16:creationId xmlns:a16="http://schemas.microsoft.com/office/drawing/2014/main" id="{7F9DEB9B-0F87-0F4C-8C30-3BCCE8394488}"/>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17</a:t>
            </a:fld>
            <a:endParaRPr lang="en-US" dirty="0"/>
          </a:p>
        </p:txBody>
      </p:sp>
    </p:spTree>
    <p:extLst>
      <p:ext uri="{BB962C8B-B14F-4D97-AF65-F5344CB8AC3E}">
        <p14:creationId xmlns:p14="http://schemas.microsoft.com/office/powerpoint/2010/main" val="754672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968C3-5129-A145-9C5E-04821FA124E6}"/>
              </a:ext>
            </a:extLst>
          </p:cNvPr>
          <p:cNvSpPr>
            <a:spLocks noGrp="1"/>
          </p:cNvSpPr>
          <p:nvPr>
            <p:ph type="title"/>
          </p:nvPr>
        </p:nvSpPr>
        <p:spPr>
          <a:xfrm>
            <a:off x="304800" y="76201"/>
            <a:ext cx="11658600" cy="761999"/>
          </a:xfrm>
        </p:spPr>
        <p:txBody>
          <a:bodyPr>
            <a:normAutofit/>
          </a:bodyPr>
          <a:lstStyle/>
          <a:p>
            <a:r>
              <a:rPr lang="en-US" b="1" dirty="0">
                <a:solidFill>
                  <a:srgbClr val="FFFFFF"/>
                </a:solidFill>
              </a:rPr>
              <a:t>Rule Based Agent: Direct Coding Approach</a:t>
            </a:r>
            <a:endParaRPr lang="en-US" dirty="0">
              <a:solidFill>
                <a:srgbClr val="FFFFFF"/>
              </a:solidFill>
            </a:endParaRPr>
          </a:p>
        </p:txBody>
      </p:sp>
      <p:pic>
        <p:nvPicPr>
          <p:cNvPr id="11" name="Picture 10">
            <a:extLst>
              <a:ext uri="{FF2B5EF4-FFF2-40B4-BE49-F238E27FC236}">
                <a16:creationId xmlns:a16="http://schemas.microsoft.com/office/drawing/2014/main" id="{DDD36427-D84C-4510-8448-C9949D10C374}"/>
              </a:ext>
            </a:extLst>
          </p:cNvPr>
          <p:cNvPicPr>
            <a:picLocks noChangeAspect="1"/>
          </p:cNvPicPr>
          <p:nvPr/>
        </p:nvPicPr>
        <p:blipFill>
          <a:blip r:embed="rId2"/>
          <a:stretch>
            <a:fillRect/>
          </a:stretch>
        </p:blipFill>
        <p:spPr>
          <a:xfrm>
            <a:off x="0" y="990600"/>
            <a:ext cx="12192000" cy="5105400"/>
          </a:xfrm>
          <a:prstGeom prst="rect">
            <a:avLst/>
          </a:prstGeom>
        </p:spPr>
      </p:pic>
      <p:sp>
        <p:nvSpPr>
          <p:cNvPr id="6" name="Slide Number Placeholder 5">
            <a:extLst>
              <a:ext uri="{FF2B5EF4-FFF2-40B4-BE49-F238E27FC236}">
                <a16:creationId xmlns:a16="http://schemas.microsoft.com/office/drawing/2014/main" id="{4D9E65A0-9D89-664D-B846-CDEDC0ABA662}"/>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18</a:t>
            </a:fld>
            <a:endParaRPr lang="en-US" dirty="0"/>
          </a:p>
        </p:txBody>
      </p:sp>
    </p:spTree>
    <p:extLst>
      <p:ext uri="{BB962C8B-B14F-4D97-AF65-F5344CB8AC3E}">
        <p14:creationId xmlns:p14="http://schemas.microsoft.com/office/powerpoint/2010/main" val="1176686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7736-8DD0-4949-932F-8990CB0D0F8E}"/>
              </a:ext>
            </a:extLst>
          </p:cNvPr>
          <p:cNvSpPr>
            <a:spLocks noGrp="1"/>
          </p:cNvSpPr>
          <p:nvPr>
            <p:ph type="title"/>
          </p:nvPr>
        </p:nvSpPr>
        <p:spPr>
          <a:xfrm>
            <a:off x="863150" y="1"/>
            <a:ext cx="3876086" cy="914400"/>
          </a:xfrm>
        </p:spPr>
        <p:txBody>
          <a:bodyPr anchor="ctr">
            <a:normAutofit/>
          </a:bodyPr>
          <a:lstStyle/>
          <a:p>
            <a:r>
              <a:rPr lang="en-US" sz="3200" dirty="0">
                <a:ea typeface="+mj-lt"/>
                <a:cs typeface="+mj-lt"/>
              </a:rPr>
              <a:t>Neural Network</a:t>
            </a:r>
            <a:endParaRPr lang="en-US" sz="3200" dirty="0"/>
          </a:p>
        </p:txBody>
      </p:sp>
      <p:pic>
        <p:nvPicPr>
          <p:cNvPr id="5" name="Picture 4" descr="Text, letter&#10;&#10;Description automatically generated">
            <a:extLst>
              <a:ext uri="{FF2B5EF4-FFF2-40B4-BE49-F238E27FC236}">
                <a16:creationId xmlns:a16="http://schemas.microsoft.com/office/drawing/2014/main" id="{006951B9-F1BA-4557-9DD2-BE503A11A3F5}"/>
              </a:ext>
            </a:extLst>
          </p:cNvPr>
          <p:cNvPicPr>
            <a:picLocks noChangeAspect="1"/>
          </p:cNvPicPr>
          <p:nvPr/>
        </p:nvPicPr>
        <p:blipFill rotWithShape="1">
          <a:blip r:embed="rId2"/>
          <a:srcRect t="5448" r="2" b="5453"/>
          <a:stretch/>
        </p:blipFill>
        <p:spPr>
          <a:xfrm>
            <a:off x="0" y="990600"/>
            <a:ext cx="12191999" cy="3241535"/>
          </a:xfrm>
          <a:prstGeom prst="rect">
            <a:avLst/>
          </a:prstGeom>
        </p:spPr>
      </p:pic>
      <p:sp>
        <p:nvSpPr>
          <p:cNvPr id="3" name="Content Placeholder 2">
            <a:extLst>
              <a:ext uri="{FF2B5EF4-FFF2-40B4-BE49-F238E27FC236}">
                <a16:creationId xmlns:a16="http://schemas.microsoft.com/office/drawing/2014/main" id="{68E0A3A0-DD64-4481-9A17-D2CFD326CDAD}"/>
              </a:ext>
            </a:extLst>
          </p:cNvPr>
          <p:cNvSpPr>
            <a:spLocks noGrp="1"/>
          </p:cNvSpPr>
          <p:nvPr>
            <p:ph idx="1"/>
          </p:nvPr>
        </p:nvSpPr>
        <p:spPr>
          <a:xfrm>
            <a:off x="2895600" y="4419600"/>
            <a:ext cx="7162800" cy="1556907"/>
          </a:xfrm>
        </p:spPr>
        <p:txBody>
          <a:bodyPr vert="horz" lIns="91440" tIns="45720" rIns="91440" bIns="45720" rtlCol="0" anchor="ctr">
            <a:normAutofit/>
          </a:bodyPr>
          <a:lstStyle/>
          <a:p>
            <a:pPr marL="285750" indent="-285750">
              <a:buFont typeface="Arial" panose="020B0604020202020204" pitchFamily="34" charset="0"/>
              <a:buChar char="•"/>
            </a:pPr>
            <a:r>
              <a:rPr lang="en-US" sz="1800" u="none" dirty="0">
                <a:solidFill>
                  <a:schemeClr val="tx1"/>
                </a:solidFill>
                <a:ea typeface="+mn-lt"/>
                <a:cs typeface="+mn-lt"/>
              </a:rPr>
              <a:t>A neural network was designed using </a:t>
            </a:r>
            <a:r>
              <a:rPr lang="en-US" sz="1800" u="none" dirty="0" err="1">
                <a:solidFill>
                  <a:schemeClr val="tx1"/>
                </a:solidFill>
                <a:ea typeface="+mn-lt"/>
                <a:cs typeface="+mn-lt"/>
              </a:rPr>
              <a:t>tensorflow</a:t>
            </a:r>
            <a:r>
              <a:rPr lang="en-US" sz="1800" u="none" dirty="0">
                <a:solidFill>
                  <a:schemeClr val="tx1"/>
                </a:solidFill>
                <a:ea typeface="+mn-lt"/>
                <a:cs typeface="+mn-lt"/>
              </a:rPr>
              <a:t> and </a:t>
            </a:r>
            <a:r>
              <a:rPr lang="en-US" sz="1800" u="none" dirty="0" err="1">
                <a:solidFill>
                  <a:schemeClr val="tx1"/>
                </a:solidFill>
                <a:ea typeface="+mn-lt"/>
                <a:cs typeface="+mn-lt"/>
              </a:rPr>
              <a:t>keras</a:t>
            </a:r>
            <a:endParaRPr lang="en-US" sz="1800" u="none" dirty="0">
              <a:solidFill>
                <a:schemeClr val="tx1"/>
              </a:solidFill>
              <a:ea typeface="+mn-lt"/>
              <a:cs typeface="+mn-lt"/>
            </a:endParaRPr>
          </a:p>
          <a:p>
            <a:pPr marL="285750" indent="-285750">
              <a:buFont typeface="Arial" panose="020B0604020202020204" pitchFamily="34" charset="0"/>
              <a:buChar char="•"/>
            </a:pPr>
            <a:r>
              <a:rPr lang="en-US" sz="1800" u="none" dirty="0">
                <a:solidFill>
                  <a:schemeClr val="tx1"/>
                </a:solidFill>
                <a:ea typeface="+mn-lt"/>
                <a:cs typeface="+mn-lt"/>
              </a:rPr>
              <a:t>Starting code was also found to assist in the model</a:t>
            </a:r>
          </a:p>
          <a:p>
            <a:pPr marL="285750" indent="-285750">
              <a:buFont typeface="Arial" panose="020B0604020202020204" pitchFamily="34" charset="0"/>
              <a:buChar char="•"/>
            </a:pPr>
            <a:r>
              <a:rPr lang="en-US" sz="1800" u="none" dirty="0">
                <a:solidFill>
                  <a:schemeClr val="tx1"/>
                </a:solidFill>
                <a:ea typeface="+mn-lt"/>
                <a:cs typeface="+mn-lt"/>
              </a:rPr>
              <a:t>Utilized a replay buffer, epsilon and Q-Value</a:t>
            </a:r>
            <a:endParaRPr lang="en-US" sz="1800" u="none" dirty="0">
              <a:solidFill>
                <a:schemeClr val="tx1"/>
              </a:solidFill>
            </a:endParaRPr>
          </a:p>
        </p:txBody>
      </p:sp>
      <p:sp>
        <p:nvSpPr>
          <p:cNvPr id="8" name="Slide Number Placeholder 7">
            <a:extLst>
              <a:ext uri="{FF2B5EF4-FFF2-40B4-BE49-F238E27FC236}">
                <a16:creationId xmlns:a16="http://schemas.microsoft.com/office/drawing/2014/main" id="{5EDD2C26-DCE7-FC48-9BA5-32000769C822}"/>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19</a:t>
            </a:fld>
            <a:endParaRPr lang="en-US" dirty="0"/>
          </a:p>
        </p:txBody>
      </p:sp>
    </p:spTree>
    <p:extLst>
      <p:ext uri="{BB962C8B-B14F-4D97-AF65-F5344CB8AC3E}">
        <p14:creationId xmlns:p14="http://schemas.microsoft.com/office/powerpoint/2010/main" val="71840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2603500" cy="574040"/>
          </a:xfrm>
          <a:prstGeom prst="rect">
            <a:avLst/>
          </a:prstGeom>
        </p:spPr>
        <p:txBody>
          <a:bodyPr vert="horz" wrap="square" lIns="0" tIns="12700" rIns="0" bIns="0" rtlCol="0">
            <a:spAutoFit/>
          </a:bodyPr>
          <a:lstStyle/>
          <a:p>
            <a:pPr marL="12700">
              <a:lnSpc>
                <a:spcPct val="100000"/>
              </a:lnSpc>
              <a:spcBef>
                <a:spcPts val="100"/>
              </a:spcBef>
            </a:pPr>
            <a:r>
              <a:rPr sz="3600" spc="-5" dirty="0"/>
              <a:t>Introduction</a:t>
            </a:r>
            <a:endParaRPr sz="3600"/>
          </a:p>
        </p:txBody>
      </p:sp>
      <p:sp>
        <p:nvSpPr>
          <p:cNvPr id="3" name="object 3"/>
          <p:cNvSpPr txBox="1"/>
          <p:nvPr/>
        </p:nvSpPr>
        <p:spPr>
          <a:xfrm>
            <a:off x="530225" y="1401547"/>
            <a:ext cx="10584815" cy="3858260"/>
          </a:xfrm>
          <a:prstGeom prst="rect">
            <a:avLst/>
          </a:prstGeom>
        </p:spPr>
        <p:txBody>
          <a:bodyPr vert="horz" wrap="square" lIns="0" tIns="50165" rIns="0" bIns="0" rtlCol="0">
            <a:spAutoFit/>
          </a:bodyPr>
          <a:lstStyle/>
          <a:p>
            <a:pPr marL="12700" marR="264795">
              <a:lnSpc>
                <a:spcPts val="2630"/>
              </a:lnSpc>
              <a:spcBef>
                <a:spcPts val="395"/>
              </a:spcBef>
            </a:pPr>
            <a:r>
              <a:rPr sz="2400" spc="-5" dirty="0">
                <a:solidFill>
                  <a:srgbClr val="3E3D3C"/>
                </a:solidFill>
                <a:latin typeface="Trebuchet MS"/>
                <a:cs typeface="Trebuchet MS"/>
              </a:rPr>
              <a:t>The Applied Data Science program at Syracuse University’s School of </a:t>
            </a:r>
            <a:r>
              <a:rPr sz="2400" dirty="0">
                <a:solidFill>
                  <a:srgbClr val="3E3D3C"/>
                </a:solidFill>
                <a:latin typeface="Trebuchet MS"/>
                <a:cs typeface="Trebuchet MS"/>
              </a:rPr>
              <a:t> </a:t>
            </a:r>
            <a:r>
              <a:rPr sz="2400" spc="-5" dirty="0">
                <a:solidFill>
                  <a:srgbClr val="3E3D3C"/>
                </a:solidFill>
                <a:latin typeface="Trebuchet MS"/>
                <a:cs typeface="Trebuchet MS"/>
              </a:rPr>
              <a:t>Information Studies provides students the opportunity to collect, manage, </a:t>
            </a:r>
            <a:r>
              <a:rPr sz="2400" dirty="0">
                <a:solidFill>
                  <a:srgbClr val="3E3D3C"/>
                </a:solidFill>
                <a:latin typeface="Trebuchet MS"/>
                <a:cs typeface="Trebuchet MS"/>
              </a:rPr>
              <a:t> </a:t>
            </a:r>
            <a:r>
              <a:rPr sz="2400" spc="-5" dirty="0">
                <a:solidFill>
                  <a:srgbClr val="3E3D3C"/>
                </a:solidFill>
                <a:latin typeface="Trebuchet MS"/>
                <a:cs typeface="Trebuchet MS"/>
              </a:rPr>
              <a:t>analyze, and develop insights using data from </a:t>
            </a:r>
            <a:r>
              <a:rPr sz="2400" dirty="0">
                <a:solidFill>
                  <a:srgbClr val="3E3D3C"/>
                </a:solidFill>
                <a:latin typeface="Trebuchet MS"/>
                <a:cs typeface="Trebuchet MS"/>
              </a:rPr>
              <a:t>a </a:t>
            </a:r>
            <a:r>
              <a:rPr sz="2400" spc="-5" dirty="0">
                <a:solidFill>
                  <a:srgbClr val="3E3D3C"/>
                </a:solidFill>
                <a:latin typeface="Trebuchet MS"/>
                <a:cs typeface="Trebuchet MS"/>
              </a:rPr>
              <a:t>multitude of domains using </a:t>
            </a:r>
            <a:r>
              <a:rPr sz="2400" spc="-710" dirty="0">
                <a:solidFill>
                  <a:srgbClr val="3E3D3C"/>
                </a:solidFill>
                <a:latin typeface="Trebuchet MS"/>
                <a:cs typeface="Trebuchet MS"/>
              </a:rPr>
              <a:t> </a:t>
            </a:r>
            <a:r>
              <a:rPr sz="2400" spc="-5" dirty="0">
                <a:solidFill>
                  <a:srgbClr val="3E3D3C"/>
                </a:solidFill>
                <a:latin typeface="Trebuchet MS"/>
                <a:cs typeface="Trebuchet MS"/>
              </a:rPr>
              <a:t>various</a:t>
            </a:r>
            <a:r>
              <a:rPr sz="2400" spc="-10" dirty="0">
                <a:solidFill>
                  <a:srgbClr val="3E3D3C"/>
                </a:solidFill>
                <a:latin typeface="Trebuchet MS"/>
                <a:cs typeface="Trebuchet MS"/>
              </a:rPr>
              <a:t> </a:t>
            </a:r>
            <a:r>
              <a:rPr sz="2400" spc="-5" dirty="0">
                <a:solidFill>
                  <a:srgbClr val="3E3D3C"/>
                </a:solidFill>
                <a:latin typeface="Trebuchet MS"/>
                <a:cs typeface="Trebuchet MS"/>
              </a:rPr>
              <a:t>tools and techniques.</a:t>
            </a:r>
            <a:endParaRPr sz="2400" dirty="0">
              <a:latin typeface="Trebuchet MS"/>
              <a:cs typeface="Trebuchet MS"/>
            </a:endParaRPr>
          </a:p>
          <a:p>
            <a:pPr>
              <a:lnSpc>
                <a:spcPct val="100000"/>
              </a:lnSpc>
            </a:pPr>
            <a:endParaRPr sz="2250" dirty="0">
              <a:latin typeface="Trebuchet MS"/>
              <a:cs typeface="Trebuchet MS"/>
            </a:endParaRPr>
          </a:p>
          <a:p>
            <a:pPr marL="12700" marR="5080">
              <a:lnSpc>
                <a:spcPts val="2620"/>
              </a:lnSpc>
            </a:pPr>
            <a:r>
              <a:rPr sz="2400" spc="-5" dirty="0">
                <a:solidFill>
                  <a:srgbClr val="3E3D3C"/>
                </a:solidFill>
                <a:latin typeface="Trebuchet MS"/>
                <a:cs typeface="Trebuchet MS"/>
              </a:rPr>
              <a:t>Reports and presentations were created in courses which exemplify the skills </a:t>
            </a:r>
            <a:r>
              <a:rPr sz="2400" spc="-710" dirty="0">
                <a:solidFill>
                  <a:srgbClr val="3E3D3C"/>
                </a:solidFill>
                <a:latin typeface="Trebuchet MS"/>
                <a:cs typeface="Trebuchet MS"/>
              </a:rPr>
              <a:t> </a:t>
            </a:r>
            <a:r>
              <a:rPr sz="2400" spc="-5" dirty="0">
                <a:solidFill>
                  <a:srgbClr val="3E3D3C"/>
                </a:solidFill>
                <a:latin typeface="Trebuchet MS"/>
                <a:cs typeface="Trebuchet MS"/>
              </a:rPr>
              <a:t>developed</a:t>
            </a:r>
            <a:r>
              <a:rPr sz="2400" spc="-10" dirty="0">
                <a:solidFill>
                  <a:srgbClr val="3E3D3C"/>
                </a:solidFill>
                <a:latin typeface="Trebuchet MS"/>
                <a:cs typeface="Trebuchet MS"/>
              </a:rPr>
              <a:t> </a:t>
            </a:r>
            <a:r>
              <a:rPr sz="2400" spc="-5" dirty="0">
                <a:solidFill>
                  <a:srgbClr val="3E3D3C"/>
                </a:solidFill>
                <a:latin typeface="Trebuchet MS"/>
                <a:cs typeface="Trebuchet MS"/>
              </a:rPr>
              <a:t>in the program</a:t>
            </a:r>
            <a:r>
              <a:rPr sz="2400" spc="-10" dirty="0">
                <a:solidFill>
                  <a:srgbClr val="3E3D3C"/>
                </a:solidFill>
                <a:latin typeface="Trebuchet MS"/>
                <a:cs typeface="Trebuchet MS"/>
              </a:rPr>
              <a:t> </a:t>
            </a:r>
            <a:r>
              <a:rPr sz="2400" spc="-5" dirty="0">
                <a:solidFill>
                  <a:srgbClr val="3E3D3C"/>
                </a:solidFill>
                <a:latin typeface="Trebuchet MS"/>
                <a:cs typeface="Trebuchet MS"/>
              </a:rPr>
              <a:t>including, but not</a:t>
            </a:r>
            <a:r>
              <a:rPr sz="2400" spc="-10" dirty="0">
                <a:solidFill>
                  <a:srgbClr val="3E3D3C"/>
                </a:solidFill>
                <a:latin typeface="Trebuchet MS"/>
                <a:cs typeface="Trebuchet MS"/>
              </a:rPr>
              <a:t> </a:t>
            </a:r>
            <a:r>
              <a:rPr sz="2400" spc="-5" dirty="0">
                <a:solidFill>
                  <a:srgbClr val="3E3D3C"/>
                </a:solidFill>
                <a:latin typeface="Trebuchet MS"/>
                <a:cs typeface="Trebuchet MS"/>
              </a:rPr>
              <a:t>limited</a:t>
            </a:r>
            <a:r>
              <a:rPr sz="2400" spc="-10" dirty="0">
                <a:solidFill>
                  <a:srgbClr val="3E3D3C"/>
                </a:solidFill>
                <a:latin typeface="Trebuchet MS"/>
                <a:cs typeface="Trebuchet MS"/>
              </a:rPr>
              <a:t> </a:t>
            </a:r>
            <a:r>
              <a:rPr sz="2400" spc="-5" dirty="0">
                <a:solidFill>
                  <a:srgbClr val="3E3D3C"/>
                </a:solidFill>
                <a:latin typeface="Trebuchet MS"/>
                <a:cs typeface="Trebuchet MS"/>
              </a:rPr>
              <a:t>to:</a:t>
            </a:r>
            <a:endParaRPr sz="2400" dirty="0">
              <a:latin typeface="Trebuchet MS"/>
              <a:cs typeface="Trebuchet MS"/>
            </a:endParaRPr>
          </a:p>
          <a:p>
            <a:pPr marL="927100" indent="-412750">
              <a:lnSpc>
                <a:spcPts val="2755"/>
              </a:lnSpc>
              <a:spcBef>
                <a:spcPts val="755"/>
              </a:spcBef>
              <a:buFont typeface="Arial"/>
              <a:buChar char="●"/>
              <a:tabLst>
                <a:tab pos="926465" algn="l"/>
                <a:tab pos="927100" algn="l"/>
              </a:tabLst>
            </a:pPr>
            <a:r>
              <a:rPr sz="2400" spc="-5" dirty="0">
                <a:solidFill>
                  <a:srgbClr val="3E3D3C"/>
                </a:solidFill>
                <a:latin typeface="Trebuchet MS"/>
                <a:cs typeface="Trebuchet MS"/>
              </a:rPr>
              <a:t>IST</a:t>
            </a:r>
            <a:r>
              <a:rPr sz="2400" spc="-30" dirty="0">
                <a:solidFill>
                  <a:srgbClr val="3E3D3C"/>
                </a:solidFill>
                <a:latin typeface="Trebuchet MS"/>
                <a:cs typeface="Trebuchet MS"/>
              </a:rPr>
              <a:t> </a:t>
            </a:r>
            <a:r>
              <a:rPr sz="2400" spc="-5" dirty="0">
                <a:solidFill>
                  <a:srgbClr val="3E3D3C"/>
                </a:solidFill>
                <a:latin typeface="Trebuchet MS"/>
                <a:cs typeface="Trebuchet MS"/>
              </a:rPr>
              <a:t>659:</a:t>
            </a:r>
            <a:r>
              <a:rPr sz="2400" spc="-25" dirty="0">
                <a:solidFill>
                  <a:srgbClr val="3E3D3C"/>
                </a:solidFill>
                <a:latin typeface="Trebuchet MS"/>
                <a:cs typeface="Trebuchet MS"/>
              </a:rPr>
              <a:t> </a:t>
            </a:r>
            <a:r>
              <a:rPr sz="2400" spc="-5" dirty="0">
                <a:solidFill>
                  <a:srgbClr val="3E3D3C"/>
                </a:solidFill>
                <a:latin typeface="Trebuchet MS"/>
                <a:cs typeface="Trebuchet MS"/>
              </a:rPr>
              <a:t>Database</a:t>
            </a:r>
            <a:r>
              <a:rPr sz="2400" spc="-25" dirty="0">
                <a:solidFill>
                  <a:srgbClr val="3E3D3C"/>
                </a:solidFill>
                <a:latin typeface="Trebuchet MS"/>
                <a:cs typeface="Trebuchet MS"/>
              </a:rPr>
              <a:t> </a:t>
            </a:r>
            <a:r>
              <a:rPr sz="2400" spc="-5" dirty="0">
                <a:solidFill>
                  <a:srgbClr val="3E3D3C"/>
                </a:solidFill>
                <a:latin typeface="Trebuchet MS"/>
                <a:cs typeface="Trebuchet MS"/>
              </a:rPr>
              <a:t>Administration</a:t>
            </a:r>
            <a:endParaRPr sz="2400" dirty="0">
              <a:latin typeface="Trebuchet MS"/>
              <a:cs typeface="Trebuchet MS"/>
            </a:endParaRPr>
          </a:p>
          <a:p>
            <a:pPr marL="927100" indent="-412750">
              <a:lnSpc>
                <a:spcPts val="2625"/>
              </a:lnSpc>
              <a:buFont typeface="Arial"/>
              <a:buChar char="●"/>
              <a:tabLst>
                <a:tab pos="926465" algn="l"/>
                <a:tab pos="927100" algn="l"/>
              </a:tabLst>
            </a:pPr>
            <a:r>
              <a:rPr sz="2400" spc="-5" dirty="0">
                <a:solidFill>
                  <a:srgbClr val="3E3D3C"/>
                </a:solidFill>
                <a:latin typeface="Trebuchet MS"/>
                <a:cs typeface="Trebuchet MS"/>
              </a:rPr>
              <a:t>IST</a:t>
            </a:r>
            <a:r>
              <a:rPr sz="2400" spc="-30" dirty="0">
                <a:solidFill>
                  <a:srgbClr val="3E3D3C"/>
                </a:solidFill>
                <a:latin typeface="Trebuchet MS"/>
                <a:cs typeface="Trebuchet MS"/>
              </a:rPr>
              <a:t> </a:t>
            </a:r>
            <a:r>
              <a:rPr sz="2400" spc="-5" dirty="0">
                <a:solidFill>
                  <a:srgbClr val="3E3D3C"/>
                </a:solidFill>
                <a:latin typeface="Trebuchet MS"/>
                <a:cs typeface="Trebuchet MS"/>
              </a:rPr>
              <a:t>707:</a:t>
            </a:r>
            <a:r>
              <a:rPr sz="2400" spc="-25" dirty="0">
                <a:solidFill>
                  <a:srgbClr val="3E3D3C"/>
                </a:solidFill>
                <a:latin typeface="Trebuchet MS"/>
                <a:cs typeface="Trebuchet MS"/>
              </a:rPr>
              <a:t> </a:t>
            </a:r>
            <a:r>
              <a:rPr sz="2400" spc="-5" dirty="0">
                <a:solidFill>
                  <a:srgbClr val="3E3D3C"/>
                </a:solidFill>
                <a:latin typeface="Trebuchet MS"/>
                <a:cs typeface="Trebuchet MS"/>
              </a:rPr>
              <a:t>Data</a:t>
            </a:r>
            <a:r>
              <a:rPr sz="2400" spc="-25" dirty="0">
                <a:solidFill>
                  <a:srgbClr val="3E3D3C"/>
                </a:solidFill>
                <a:latin typeface="Trebuchet MS"/>
                <a:cs typeface="Trebuchet MS"/>
              </a:rPr>
              <a:t> </a:t>
            </a:r>
            <a:r>
              <a:rPr sz="2400" spc="-5" dirty="0">
                <a:solidFill>
                  <a:srgbClr val="3E3D3C"/>
                </a:solidFill>
                <a:latin typeface="Trebuchet MS"/>
                <a:cs typeface="Trebuchet MS"/>
              </a:rPr>
              <a:t>Analytics</a:t>
            </a:r>
            <a:endParaRPr sz="2400" dirty="0">
              <a:latin typeface="Trebuchet MS"/>
              <a:cs typeface="Trebuchet MS"/>
            </a:endParaRPr>
          </a:p>
          <a:p>
            <a:pPr marL="927100" indent="-412750">
              <a:lnSpc>
                <a:spcPts val="2625"/>
              </a:lnSpc>
              <a:buFont typeface="Arial"/>
              <a:buChar char="●"/>
              <a:tabLst>
                <a:tab pos="926465" algn="l"/>
                <a:tab pos="927100" algn="l"/>
              </a:tabLst>
            </a:pPr>
            <a:r>
              <a:rPr sz="2400" spc="-5" dirty="0">
                <a:solidFill>
                  <a:srgbClr val="3E3D3C"/>
                </a:solidFill>
                <a:latin typeface="Trebuchet MS"/>
                <a:cs typeface="Trebuchet MS"/>
              </a:rPr>
              <a:t>IST</a:t>
            </a:r>
            <a:r>
              <a:rPr sz="2400" spc="-30" dirty="0">
                <a:solidFill>
                  <a:srgbClr val="3E3D3C"/>
                </a:solidFill>
                <a:latin typeface="Trebuchet MS"/>
                <a:cs typeface="Trebuchet MS"/>
              </a:rPr>
              <a:t> </a:t>
            </a:r>
            <a:r>
              <a:rPr sz="2400" spc="-5" dirty="0">
                <a:solidFill>
                  <a:srgbClr val="3E3D3C"/>
                </a:solidFill>
                <a:latin typeface="Trebuchet MS"/>
                <a:cs typeface="Trebuchet MS"/>
              </a:rPr>
              <a:t>7</a:t>
            </a:r>
            <a:r>
              <a:rPr lang="en-US" sz="2400" spc="-5" dirty="0">
                <a:solidFill>
                  <a:srgbClr val="3E3D3C"/>
                </a:solidFill>
                <a:latin typeface="Trebuchet MS"/>
                <a:cs typeface="Trebuchet MS"/>
              </a:rPr>
              <a:t>18</a:t>
            </a:r>
            <a:r>
              <a:rPr sz="2400" spc="-5" dirty="0">
                <a:solidFill>
                  <a:srgbClr val="3E3D3C"/>
                </a:solidFill>
                <a:latin typeface="Trebuchet MS"/>
                <a:cs typeface="Trebuchet MS"/>
              </a:rPr>
              <a:t>:</a:t>
            </a:r>
            <a:r>
              <a:rPr sz="2400" spc="-25" dirty="0">
                <a:solidFill>
                  <a:srgbClr val="3E3D3C"/>
                </a:solidFill>
                <a:latin typeface="Trebuchet MS"/>
                <a:cs typeface="Trebuchet MS"/>
              </a:rPr>
              <a:t> </a:t>
            </a:r>
            <a:r>
              <a:rPr lang="en-US" sz="2400" spc="-5" dirty="0">
                <a:solidFill>
                  <a:srgbClr val="3E3D3C"/>
                </a:solidFill>
                <a:latin typeface="Trebuchet MS"/>
                <a:cs typeface="Trebuchet MS"/>
              </a:rPr>
              <a:t>Big Data Analysis</a:t>
            </a:r>
            <a:endParaRPr sz="2400" dirty="0">
              <a:latin typeface="Trebuchet MS"/>
              <a:cs typeface="Trebuchet MS"/>
            </a:endParaRPr>
          </a:p>
          <a:p>
            <a:pPr marL="927100" indent="-412750">
              <a:lnSpc>
                <a:spcPts val="2755"/>
              </a:lnSpc>
              <a:buFont typeface="Arial"/>
              <a:buChar char="●"/>
              <a:tabLst>
                <a:tab pos="926465" algn="l"/>
                <a:tab pos="927100" algn="l"/>
              </a:tabLst>
            </a:pPr>
            <a:r>
              <a:rPr sz="2400" spc="-5" dirty="0">
                <a:solidFill>
                  <a:srgbClr val="3E3D3C"/>
                </a:solidFill>
                <a:latin typeface="Trebuchet MS"/>
                <a:cs typeface="Trebuchet MS"/>
              </a:rPr>
              <a:t>MAR</a:t>
            </a:r>
            <a:r>
              <a:rPr sz="2400" spc="-30" dirty="0">
                <a:solidFill>
                  <a:srgbClr val="3E3D3C"/>
                </a:solidFill>
                <a:latin typeface="Trebuchet MS"/>
                <a:cs typeface="Trebuchet MS"/>
              </a:rPr>
              <a:t> </a:t>
            </a:r>
            <a:r>
              <a:rPr sz="2400" spc="-5" dirty="0">
                <a:solidFill>
                  <a:srgbClr val="3E3D3C"/>
                </a:solidFill>
                <a:latin typeface="Trebuchet MS"/>
                <a:cs typeface="Trebuchet MS"/>
              </a:rPr>
              <a:t>653:</a:t>
            </a:r>
            <a:r>
              <a:rPr sz="2400" spc="-25" dirty="0">
                <a:solidFill>
                  <a:srgbClr val="3E3D3C"/>
                </a:solidFill>
                <a:latin typeface="Trebuchet MS"/>
                <a:cs typeface="Trebuchet MS"/>
              </a:rPr>
              <a:t> </a:t>
            </a:r>
            <a:r>
              <a:rPr sz="2400" spc="-5" dirty="0">
                <a:solidFill>
                  <a:srgbClr val="3E3D3C"/>
                </a:solidFill>
                <a:latin typeface="Trebuchet MS"/>
                <a:cs typeface="Trebuchet MS"/>
              </a:rPr>
              <a:t>Marketing</a:t>
            </a:r>
            <a:r>
              <a:rPr sz="2400" spc="-25" dirty="0">
                <a:solidFill>
                  <a:srgbClr val="3E3D3C"/>
                </a:solidFill>
                <a:latin typeface="Trebuchet MS"/>
                <a:cs typeface="Trebuchet MS"/>
              </a:rPr>
              <a:t> </a:t>
            </a:r>
            <a:r>
              <a:rPr sz="2400" spc="-5" dirty="0">
                <a:solidFill>
                  <a:srgbClr val="3E3D3C"/>
                </a:solidFill>
                <a:latin typeface="Trebuchet MS"/>
                <a:cs typeface="Trebuchet MS"/>
              </a:rPr>
              <a:t>Analytics</a:t>
            </a:r>
            <a:endParaRPr sz="2400" dirty="0">
              <a:latin typeface="Trebuchet MS"/>
              <a:cs typeface="Trebuchet MS"/>
            </a:endParaRPr>
          </a:p>
        </p:txBody>
      </p:sp>
      <p:sp>
        <p:nvSpPr>
          <p:cNvPr id="8" name="Slide Number Placeholder 7">
            <a:extLst>
              <a:ext uri="{FF2B5EF4-FFF2-40B4-BE49-F238E27FC236}">
                <a16:creationId xmlns:a16="http://schemas.microsoft.com/office/drawing/2014/main" id="{8DCEEA13-5B51-B84C-AEB7-D07F60693808}"/>
              </a:ext>
            </a:extLst>
          </p:cNvPr>
          <p:cNvSpPr>
            <a:spLocks noGrp="1"/>
          </p:cNvSpPr>
          <p:nvPr>
            <p:ph type="sldNum" sz="quarter" idx="7"/>
          </p:nvPr>
        </p:nvSpPr>
        <p:spPr/>
        <p:txBody>
          <a:bodyPr/>
          <a:lstStyle/>
          <a:p>
            <a:pPr marL="38100">
              <a:lnSpc>
                <a:spcPct val="100000"/>
              </a:lnSpc>
              <a:spcBef>
                <a:spcPts val="35"/>
              </a:spcBef>
            </a:pPr>
            <a:fld id="{81D60167-4931-47E6-BA6A-407CBD079E47}"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9B61-DF83-4FD3-B33C-80E5F1267784}"/>
              </a:ext>
            </a:extLst>
          </p:cNvPr>
          <p:cNvSpPr>
            <a:spLocks noGrp="1"/>
          </p:cNvSpPr>
          <p:nvPr>
            <p:ph type="title"/>
          </p:nvPr>
        </p:nvSpPr>
        <p:spPr>
          <a:xfrm>
            <a:off x="76200" y="5555"/>
            <a:ext cx="5791200" cy="985045"/>
          </a:xfrm>
        </p:spPr>
        <p:txBody>
          <a:bodyPr anchor="ctr">
            <a:normAutofit fontScale="90000"/>
          </a:bodyPr>
          <a:lstStyle/>
          <a:p>
            <a:r>
              <a:rPr lang="en-US" sz="5400" dirty="0">
                <a:cs typeface="Calibri Light"/>
              </a:rPr>
              <a:t>Training the Model</a:t>
            </a:r>
            <a:endParaRPr lang="en-US" sz="5400" dirty="0"/>
          </a:p>
        </p:txBody>
      </p:sp>
      <p:graphicFrame>
        <p:nvGraphicFramePr>
          <p:cNvPr id="5" name="Content Placeholder 2">
            <a:extLst>
              <a:ext uri="{FF2B5EF4-FFF2-40B4-BE49-F238E27FC236}">
                <a16:creationId xmlns:a16="http://schemas.microsoft.com/office/drawing/2014/main" id="{D0E1F87A-1E8B-4C75-80C7-40FFBFFA70DE}"/>
              </a:ext>
            </a:extLst>
          </p:cNvPr>
          <p:cNvGraphicFramePr>
            <a:graphicFrameLocks noGrp="1"/>
          </p:cNvGraphicFramePr>
          <p:nvPr>
            <p:ph idx="1"/>
            <p:extLst>
              <p:ext uri="{D42A27DB-BD31-4B8C-83A1-F6EECF244321}">
                <p14:modId xmlns:p14="http://schemas.microsoft.com/office/powerpoint/2010/main" val="3365243661"/>
              </p:ext>
            </p:extLst>
          </p:nvPr>
        </p:nvGraphicFramePr>
        <p:xfrm>
          <a:off x="3657600" y="1219200"/>
          <a:ext cx="8382000" cy="4957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59E7E3F5-15CC-B44C-905A-D473999D2511}"/>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20</a:t>
            </a:fld>
            <a:endParaRPr lang="en-US" dirty="0"/>
          </a:p>
        </p:txBody>
      </p:sp>
    </p:spTree>
    <p:extLst>
      <p:ext uri="{BB962C8B-B14F-4D97-AF65-F5344CB8AC3E}">
        <p14:creationId xmlns:p14="http://schemas.microsoft.com/office/powerpoint/2010/main" val="2817781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F05B-32F3-490A-812B-DB0134E783FE}"/>
              </a:ext>
            </a:extLst>
          </p:cNvPr>
          <p:cNvSpPr>
            <a:spLocks noGrp="1"/>
          </p:cNvSpPr>
          <p:nvPr>
            <p:ph type="title"/>
          </p:nvPr>
        </p:nvSpPr>
        <p:spPr>
          <a:xfrm>
            <a:off x="152420" y="152400"/>
            <a:ext cx="11887180" cy="721973"/>
          </a:xfrm>
        </p:spPr>
        <p:txBody>
          <a:bodyPr>
            <a:normAutofit/>
          </a:bodyPr>
          <a:lstStyle/>
          <a:p>
            <a:r>
              <a:rPr lang="en-US" sz="3600" dirty="0">
                <a:cs typeface="Calibri Light"/>
              </a:rPr>
              <a:t>Reinforcement Learning: Impala Distributed Architecture</a:t>
            </a:r>
            <a:endParaRPr lang="en-US" sz="3600" dirty="0"/>
          </a:p>
        </p:txBody>
      </p:sp>
      <p:sp>
        <p:nvSpPr>
          <p:cNvPr id="3" name="Content Placeholder 2">
            <a:extLst>
              <a:ext uri="{FF2B5EF4-FFF2-40B4-BE49-F238E27FC236}">
                <a16:creationId xmlns:a16="http://schemas.microsoft.com/office/drawing/2014/main" id="{E41B7D97-4EEB-4F51-AFEA-18FE3BCD164B}"/>
              </a:ext>
            </a:extLst>
          </p:cNvPr>
          <p:cNvSpPr>
            <a:spLocks noGrp="1"/>
          </p:cNvSpPr>
          <p:nvPr>
            <p:ph idx="1"/>
          </p:nvPr>
        </p:nvSpPr>
        <p:spPr>
          <a:xfrm>
            <a:off x="240632" y="874373"/>
            <a:ext cx="6224335" cy="2097427"/>
          </a:xfrm>
        </p:spPr>
        <p:txBody>
          <a:bodyPr vert="horz" lIns="91440" tIns="45720" rIns="91440" bIns="45720" rtlCol="0" anchor="ctr">
            <a:normAutofit/>
          </a:bodyPr>
          <a:lstStyle/>
          <a:p>
            <a:pPr marL="342900" indent="-342900">
              <a:buFont typeface="Arial" panose="020B0604020202020204" pitchFamily="34" charset="0"/>
              <a:buChar char="•"/>
            </a:pPr>
            <a:r>
              <a:rPr lang="en-US" sz="2200" u="none" dirty="0">
                <a:solidFill>
                  <a:schemeClr val="tx1"/>
                </a:solidFill>
                <a:cs typeface="Calibri"/>
              </a:rPr>
              <a:t>Unsupervised learning through experience.</a:t>
            </a:r>
          </a:p>
          <a:p>
            <a:pPr marL="342900" indent="-342900">
              <a:buFont typeface="Arial" panose="020B0604020202020204" pitchFamily="34" charset="0"/>
              <a:buChar char="•"/>
            </a:pPr>
            <a:r>
              <a:rPr lang="en-US" sz="2200" u="none" dirty="0">
                <a:solidFill>
                  <a:schemeClr val="tx1"/>
                </a:solidFill>
                <a:cs typeface="Calibri"/>
              </a:rPr>
              <a:t>Maximize cumulative rewards.</a:t>
            </a:r>
          </a:p>
          <a:p>
            <a:pPr marL="342900" indent="-342900">
              <a:buFont typeface="Arial" panose="020B0604020202020204" pitchFamily="34" charset="0"/>
              <a:buChar char="•"/>
            </a:pPr>
            <a:r>
              <a:rPr lang="en-US" sz="2200" u="none" dirty="0">
                <a:solidFill>
                  <a:schemeClr val="tx1"/>
                </a:solidFill>
                <a:cs typeface="Calibri"/>
              </a:rPr>
              <a:t>Football presents a perfect modern task.</a:t>
            </a:r>
          </a:p>
          <a:p>
            <a:pPr marL="800100" lvl="1" indent="-342900">
              <a:buFont typeface="Arial" panose="020B0604020202020204" pitchFamily="34" charset="0"/>
              <a:buChar char="•"/>
            </a:pPr>
            <a:r>
              <a:rPr lang="en-US" sz="2200" dirty="0">
                <a:cs typeface="Calibri"/>
              </a:rPr>
              <a:t>Scoring is a rare event.</a:t>
            </a:r>
          </a:p>
          <a:p>
            <a:pPr marL="800100" lvl="1" indent="-342900">
              <a:buFont typeface="Arial" panose="020B0604020202020204" pitchFamily="34" charset="0"/>
              <a:buChar char="•"/>
            </a:pPr>
            <a:r>
              <a:rPr lang="en-US" sz="2200" dirty="0">
                <a:cs typeface="Calibri"/>
              </a:rPr>
              <a:t>Complex environment.</a:t>
            </a:r>
          </a:p>
        </p:txBody>
      </p:sp>
      <p:pic>
        <p:nvPicPr>
          <p:cNvPr id="6" name="Picture 4" descr="Diagram&#10;&#10;Description automatically generated">
            <a:extLst>
              <a:ext uri="{FF2B5EF4-FFF2-40B4-BE49-F238E27FC236}">
                <a16:creationId xmlns:a16="http://schemas.microsoft.com/office/drawing/2014/main" id="{2915E322-A09C-284B-A2A8-A12FF71E9959}"/>
              </a:ext>
            </a:extLst>
          </p:cNvPr>
          <p:cNvPicPr>
            <a:picLocks noChangeAspect="1"/>
          </p:cNvPicPr>
          <p:nvPr/>
        </p:nvPicPr>
        <p:blipFill rotWithShape="1">
          <a:blip r:embed="rId2"/>
          <a:srcRect b="2200"/>
          <a:stretch/>
        </p:blipFill>
        <p:spPr>
          <a:xfrm>
            <a:off x="20" y="2971800"/>
            <a:ext cx="11887180" cy="3124200"/>
          </a:xfrm>
          <a:prstGeom prst="rect">
            <a:avLst/>
          </a:prstGeom>
        </p:spPr>
      </p:pic>
      <p:sp>
        <p:nvSpPr>
          <p:cNvPr id="8" name="Slide Number Placeholder 7">
            <a:extLst>
              <a:ext uri="{FF2B5EF4-FFF2-40B4-BE49-F238E27FC236}">
                <a16:creationId xmlns:a16="http://schemas.microsoft.com/office/drawing/2014/main" id="{45EF1958-585F-B343-A3E6-D7E6C3F149DA}"/>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21</a:t>
            </a:fld>
            <a:endParaRPr lang="en-US" dirty="0"/>
          </a:p>
        </p:txBody>
      </p:sp>
    </p:spTree>
    <p:extLst>
      <p:ext uri="{BB962C8B-B14F-4D97-AF65-F5344CB8AC3E}">
        <p14:creationId xmlns:p14="http://schemas.microsoft.com/office/powerpoint/2010/main" val="2557647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DB4C5-0D1E-461A-BF31-07327670C162}"/>
              </a:ext>
            </a:extLst>
          </p:cNvPr>
          <p:cNvSpPr>
            <a:spLocks noGrp="1"/>
          </p:cNvSpPr>
          <p:nvPr>
            <p:ph type="title"/>
          </p:nvPr>
        </p:nvSpPr>
        <p:spPr>
          <a:xfrm>
            <a:off x="235016" y="0"/>
            <a:ext cx="10280584" cy="1066800"/>
          </a:xfrm>
        </p:spPr>
        <p:txBody>
          <a:bodyPr vert="horz" lIns="91440" tIns="45720" rIns="91440" bIns="45720" rtlCol="0" anchor="ctr">
            <a:normAutofit/>
          </a:bodyPr>
          <a:lstStyle/>
          <a:p>
            <a:r>
              <a:rPr lang="en-US" sz="3200" dirty="0">
                <a:cs typeface="Calibri Light"/>
              </a:rPr>
              <a:t>Reinforcement Learning: </a:t>
            </a:r>
            <a:r>
              <a:rPr lang="en-US" sz="3200" dirty="0"/>
              <a:t>SEED RL Architecture</a:t>
            </a:r>
          </a:p>
        </p:txBody>
      </p:sp>
      <p:sp>
        <p:nvSpPr>
          <p:cNvPr id="5" name="TextBox 4">
            <a:extLst>
              <a:ext uri="{FF2B5EF4-FFF2-40B4-BE49-F238E27FC236}">
                <a16:creationId xmlns:a16="http://schemas.microsoft.com/office/drawing/2014/main" id="{071012E5-4A49-4F82-BA73-99DBF96FE6A4}"/>
              </a:ext>
            </a:extLst>
          </p:cNvPr>
          <p:cNvSpPr txBox="1"/>
          <p:nvPr/>
        </p:nvSpPr>
        <p:spPr>
          <a:xfrm>
            <a:off x="3886200" y="4509646"/>
            <a:ext cx="6061022" cy="153619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dirty="0"/>
              <a:t>Improvements:</a:t>
            </a:r>
          </a:p>
          <a:p>
            <a:pPr marL="742950" lvl="1" indent="-285750">
              <a:buFont typeface="Arial,Sans-Serif" panose="020B0604020202020204" pitchFamily="34" charset="0"/>
              <a:buChar char="•"/>
            </a:pPr>
            <a:r>
              <a:rPr lang="en-US" dirty="0">
                <a:ea typeface="+mn-lt"/>
                <a:cs typeface="+mn-lt"/>
              </a:rPr>
              <a:t>Single responsibility.</a:t>
            </a:r>
          </a:p>
          <a:p>
            <a:pPr marL="742950" lvl="1" indent="-285750">
              <a:buFont typeface="Arial,Sans-Serif" panose="020B0604020202020204" pitchFamily="34" charset="0"/>
              <a:buChar char="•"/>
            </a:pPr>
            <a:r>
              <a:rPr lang="en-US" dirty="0">
                <a:ea typeface="+mn-lt"/>
                <a:cs typeface="+mn-lt"/>
              </a:rPr>
              <a:t>Ability to optimize for task.</a:t>
            </a:r>
          </a:p>
          <a:p>
            <a:pPr marL="742950" lvl="1" indent="-285750">
              <a:buFont typeface="Arial,Sans-Serif" panose="020B0604020202020204" pitchFamily="34" charset="0"/>
              <a:buChar char="•"/>
            </a:pPr>
            <a:r>
              <a:rPr lang="en-US" dirty="0">
                <a:ea typeface="+mn-lt"/>
                <a:cs typeface="+mn-lt"/>
              </a:rPr>
              <a:t>Improved bandwidth.</a:t>
            </a:r>
          </a:p>
        </p:txBody>
      </p:sp>
      <p:pic>
        <p:nvPicPr>
          <p:cNvPr id="7" name="Picture 4" descr="Diagram, schematic&#10;&#10;Description automatically generated">
            <a:extLst>
              <a:ext uri="{FF2B5EF4-FFF2-40B4-BE49-F238E27FC236}">
                <a16:creationId xmlns:a16="http://schemas.microsoft.com/office/drawing/2014/main" id="{BE881454-7E9A-482C-A615-CB257E7703A2}"/>
              </a:ext>
            </a:extLst>
          </p:cNvPr>
          <p:cNvPicPr>
            <a:picLocks noChangeAspect="1"/>
          </p:cNvPicPr>
          <p:nvPr/>
        </p:nvPicPr>
        <p:blipFill>
          <a:blip r:embed="rId2"/>
          <a:stretch>
            <a:fillRect/>
          </a:stretch>
        </p:blipFill>
        <p:spPr>
          <a:xfrm>
            <a:off x="76200" y="1041133"/>
            <a:ext cx="11963400" cy="3195476"/>
          </a:xfrm>
          <a:prstGeom prst="rect">
            <a:avLst/>
          </a:prstGeom>
        </p:spPr>
      </p:pic>
      <p:sp>
        <p:nvSpPr>
          <p:cNvPr id="8" name="Slide Number Placeholder 7">
            <a:extLst>
              <a:ext uri="{FF2B5EF4-FFF2-40B4-BE49-F238E27FC236}">
                <a16:creationId xmlns:a16="http://schemas.microsoft.com/office/drawing/2014/main" id="{3278CC10-2D7A-2748-82B8-E338034A94C2}"/>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22</a:t>
            </a:fld>
            <a:endParaRPr lang="en-US" dirty="0"/>
          </a:p>
        </p:txBody>
      </p:sp>
    </p:spTree>
    <p:extLst>
      <p:ext uri="{BB962C8B-B14F-4D97-AF65-F5344CB8AC3E}">
        <p14:creationId xmlns:p14="http://schemas.microsoft.com/office/powerpoint/2010/main" val="545865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EFC68-E0C5-40F2-A56F-0F4A69C8E877}"/>
              </a:ext>
            </a:extLst>
          </p:cNvPr>
          <p:cNvSpPr>
            <a:spLocks noGrp="1"/>
          </p:cNvSpPr>
          <p:nvPr>
            <p:ph type="title"/>
          </p:nvPr>
        </p:nvSpPr>
        <p:spPr>
          <a:xfrm>
            <a:off x="228600" y="24805"/>
            <a:ext cx="3418659" cy="853985"/>
          </a:xfrm>
        </p:spPr>
        <p:txBody>
          <a:bodyPr anchor="ctr">
            <a:normAutofit fontScale="90000"/>
          </a:bodyPr>
          <a:lstStyle/>
          <a:p>
            <a:r>
              <a:rPr lang="en-US" sz="5400" dirty="0">
                <a:cs typeface="Calibri Light"/>
              </a:rPr>
              <a:t>RL Training</a:t>
            </a:r>
            <a:endParaRPr lang="en-US" sz="5400" dirty="0"/>
          </a:p>
        </p:txBody>
      </p:sp>
      <p:graphicFrame>
        <p:nvGraphicFramePr>
          <p:cNvPr id="5" name="Content Placeholder 2">
            <a:extLst>
              <a:ext uri="{FF2B5EF4-FFF2-40B4-BE49-F238E27FC236}">
                <a16:creationId xmlns:a16="http://schemas.microsoft.com/office/drawing/2014/main" id="{09E1F6B0-F749-4716-A2DA-3DE6E5389C5C}"/>
              </a:ext>
            </a:extLst>
          </p:cNvPr>
          <p:cNvGraphicFramePr>
            <a:graphicFrameLocks noGrp="1"/>
          </p:cNvGraphicFramePr>
          <p:nvPr>
            <p:ph idx="1"/>
            <p:extLst>
              <p:ext uri="{D42A27DB-BD31-4B8C-83A1-F6EECF244321}">
                <p14:modId xmlns:p14="http://schemas.microsoft.com/office/powerpoint/2010/main" val="1144274511"/>
              </p:ext>
            </p:extLst>
          </p:nvPr>
        </p:nvGraphicFramePr>
        <p:xfrm>
          <a:off x="4648018" y="990600"/>
          <a:ext cx="6900512" cy="5186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B5D31366-0262-D646-A6AA-965565B8ECEC}"/>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23</a:t>
            </a:fld>
            <a:endParaRPr lang="en-US" dirty="0"/>
          </a:p>
        </p:txBody>
      </p:sp>
    </p:spTree>
    <p:extLst>
      <p:ext uri="{BB962C8B-B14F-4D97-AF65-F5344CB8AC3E}">
        <p14:creationId xmlns:p14="http://schemas.microsoft.com/office/powerpoint/2010/main" val="833437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F54C2-BCD2-44B1-B774-EB65BC8450D5}"/>
              </a:ext>
            </a:extLst>
          </p:cNvPr>
          <p:cNvSpPr>
            <a:spLocks noGrp="1"/>
          </p:cNvSpPr>
          <p:nvPr>
            <p:ph type="title"/>
          </p:nvPr>
        </p:nvSpPr>
        <p:spPr>
          <a:xfrm>
            <a:off x="152401" y="75020"/>
            <a:ext cx="6248400"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Rule Based vs RL Agent</a:t>
            </a:r>
          </a:p>
        </p:txBody>
      </p:sp>
      <p:sp>
        <p:nvSpPr>
          <p:cNvPr id="7" name="Slide Number Placeholder 6">
            <a:extLst>
              <a:ext uri="{FF2B5EF4-FFF2-40B4-BE49-F238E27FC236}">
                <a16:creationId xmlns:a16="http://schemas.microsoft.com/office/drawing/2014/main" id="{D6E4491B-535C-2D4F-B7CF-40C7ADDA41F8}"/>
              </a:ext>
            </a:extLst>
          </p:cNvPr>
          <p:cNvSpPr>
            <a:spLocks noGrp="1"/>
          </p:cNvSpPr>
          <p:nvPr>
            <p:ph type="sldNum" sz="quarter" idx="7"/>
          </p:nvPr>
        </p:nvSpPr>
        <p:spPr>
          <a:xfrm>
            <a:off x="11430001" y="6426240"/>
            <a:ext cx="269974" cy="203159"/>
          </a:xfrm>
        </p:spPr>
        <p:txBody>
          <a:bodyPr/>
          <a:lstStyle/>
          <a:p>
            <a:pPr marL="38100">
              <a:lnSpc>
                <a:spcPct val="100000"/>
              </a:lnSpc>
              <a:spcBef>
                <a:spcPts val="35"/>
              </a:spcBef>
            </a:pPr>
            <a:fld id="{81D60167-4931-47E6-BA6A-407CBD079E47}" type="slidenum">
              <a:rPr lang="en-US" smtClean="0"/>
              <a:t>24</a:t>
            </a:fld>
            <a:endParaRPr lang="en-US" dirty="0"/>
          </a:p>
        </p:txBody>
      </p:sp>
      <p:sp>
        <p:nvSpPr>
          <p:cNvPr id="3" name="TextBox 2">
            <a:extLst>
              <a:ext uri="{FF2B5EF4-FFF2-40B4-BE49-F238E27FC236}">
                <a16:creationId xmlns:a16="http://schemas.microsoft.com/office/drawing/2014/main" id="{A071E408-A8AB-A142-9A97-D42268EB4ACE}"/>
              </a:ext>
            </a:extLst>
          </p:cNvPr>
          <p:cNvSpPr txBox="1"/>
          <p:nvPr/>
        </p:nvSpPr>
        <p:spPr>
          <a:xfrm>
            <a:off x="4267200" y="3059668"/>
            <a:ext cx="3276600" cy="369332"/>
          </a:xfrm>
          <a:prstGeom prst="rect">
            <a:avLst/>
          </a:prstGeom>
          <a:noFill/>
        </p:spPr>
        <p:txBody>
          <a:bodyPr wrap="square" rtlCol="0">
            <a:spAutoFit/>
          </a:bodyPr>
          <a:lstStyle/>
          <a:p>
            <a:r>
              <a:rPr lang="en-US" dirty="0">
                <a:hlinkClick r:id="rId2"/>
              </a:rPr>
              <a:t>Rule Based Agent Vs RL Agent</a:t>
            </a:r>
            <a:endParaRPr lang="en-US" dirty="0"/>
          </a:p>
        </p:txBody>
      </p:sp>
    </p:spTree>
    <p:extLst>
      <p:ext uri="{BB962C8B-B14F-4D97-AF65-F5344CB8AC3E}">
        <p14:creationId xmlns:p14="http://schemas.microsoft.com/office/powerpoint/2010/main" val="2946010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9BD1-C76D-43DE-B69C-F8E70809E772}"/>
              </a:ext>
            </a:extLst>
          </p:cNvPr>
          <p:cNvSpPr>
            <a:spLocks noGrp="1"/>
          </p:cNvSpPr>
          <p:nvPr>
            <p:ph type="title"/>
          </p:nvPr>
        </p:nvSpPr>
        <p:spPr>
          <a:xfrm>
            <a:off x="381000" y="152400"/>
            <a:ext cx="3200400" cy="675228"/>
          </a:xfrm>
        </p:spPr>
        <p:txBody>
          <a:bodyPr>
            <a:normAutofit/>
          </a:bodyPr>
          <a:lstStyle/>
          <a:p>
            <a:r>
              <a:rPr lang="en-US" dirty="0">
                <a:solidFill>
                  <a:srgbClr val="FFFFFF"/>
                </a:solidFill>
                <a:cs typeface="Calibri Light"/>
              </a:rPr>
              <a:t>Reflection:</a:t>
            </a:r>
          </a:p>
        </p:txBody>
      </p:sp>
      <p:sp>
        <p:nvSpPr>
          <p:cNvPr id="3" name="Content Placeholder 2">
            <a:extLst>
              <a:ext uri="{FF2B5EF4-FFF2-40B4-BE49-F238E27FC236}">
                <a16:creationId xmlns:a16="http://schemas.microsoft.com/office/drawing/2014/main" id="{F77451C6-99FF-4E80-9117-9350CA176E95}"/>
              </a:ext>
            </a:extLst>
          </p:cNvPr>
          <p:cNvSpPr>
            <a:spLocks noGrp="1"/>
          </p:cNvSpPr>
          <p:nvPr>
            <p:ph idx="1"/>
          </p:nvPr>
        </p:nvSpPr>
        <p:spPr>
          <a:xfrm>
            <a:off x="4447308" y="1066801"/>
            <a:ext cx="6906491" cy="4724400"/>
          </a:xfrm>
        </p:spPr>
        <p:txBody>
          <a:bodyPr vert="horz" lIns="91440" tIns="45720" rIns="91440" bIns="45720" rtlCol="0" anchor="ctr">
            <a:normAutofit/>
          </a:bodyPr>
          <a:lstStyle/>
          <a:p>
            <a:pPr marL="424815" indent="-412750" algn="l" rtl="0">
              <a:lnSpc>
                <a:spcPts val="2630"/>
              </a:lnSpc>
              <a:buFont typeface="Arial"/>
              <a:buChar char="●"/>
              <a:tabLst>
                <a:tab pos="424815" algn="l"/>
                <a:tab pos="425450" algn="l"/>
              </a:tabLst>
            </a:pPr>
            <a:r>
              <a:rPr lang="en-US" sz="2400" kern="1200" spc="-5" dirty="0">
                <a:solidFill>
                  <a:srgbClr val="3E3D3C"/>
                </a:solidFill>
                <a:latin typeface="Trebuchet MS"/>
              </a:rPr>
              <a:t>Rule based.</a:t>
            </a:r>
          </a:p>
          <a:p>
            <a:pPr marL="882015" lvl="2" indent="-412750" algn="l" rtl="0">
              <a:lnSpc>
                <a:spcPts val="2630"/>
              </a:lnSpc>
              <a:buFont typeface="Arial"/>
              <a:buChar char="●"/>
              <a:tabLst>
                <a:tab pos="424815" algn="l"/>
                <a:tab pos="425450" algn="l"/>
              </a:tabLst>
            </a:pPr>
            <a:r>
              <a:rPr lang="en-US" sz="2400" kern="1200" spc="-5" dirty="0">
                <a:solidFill>
                  <a:srgbClr val="3E3D3C"/>
                </a:solidFill>
                <a:latin typeface="Trebuchet MS"/>
              </a:rPr>
              <a:t>Easy to reason about and inexpensive compute.</a:t>
            </a:r>
          </a:p>
          <a:p>
            <a:pPr marL="882015" lvl="2" indent="-412750" algn="l" rtl="0">
              <a:lnSpc>
                <a:spcPts val="2630"/>
              </a:lnSpc>
              <a:buFont typeface="Arial"/>
              <a:buChar char="●"/>
              <a:tabLst>
                <a:tab pos="424815" algn="l"/>
                <a:tab pos="425450" algn="l"/>
              </a:tabLst>
            </a:pPr>
            <a:r>
              <a:rPr lang="en-US" sz="2400" kern="1200" spc="-5" dirty="0">
                <a:solidFill>
                  <a:srgbClr val="3E3D3C"/>
                </a:solidFill>
                <a:latin typeface="Trebuchet MS"/>
              </a:rPr>
              <a:t>Limited agent expertise.</a:t>
            </a:r>
          </a:p>
          <a:p>
            <a:pPr marL="424815" indent="-412750" algn="l" rtl="0">
              <a:lnSpc>
                <a:spcPts val="2630"/>
              </a:lnSpc>
              <a:buFont typeface="Arial"/>
              <a:buChar char="●"/>
              <a:tabLst>
                <a:tab pos="424815" algn="l"/>
                <a:tab pos="425450" algn="l"/>
              </a:tabLst>
            </a:pPr>
            <a:r>
              <a:rPr lang="en-US" sz="2400" kern="1200" spc="-5" dirty="0">
                <a:solidFill>
                  <a:srgbClr val="3E3D3C"/>
                </a:solidFill>
                <a:latin typeface="Trebuchet MS"/>
              </a:rPr>
              <a:t>Neural Network</a:t>
            </a:r>
          </a:p>
          <a:p>
            <a:pPr marL="882015" lvl="2" indent="-412750" algn="l" rtl="0">
              <a:lnSpc>
                <a:spcPts val="2630"/>
              </a:lnSpc>
              <a:buFont typeface="Arial"/>
              <a:buChar char="●"/>
              <a:tabLst>
                <a:tab pos="424815" algn="l"/>
                <a:tab pos="425450" algn="l"/>
              </a:tabLst>
            </a:pPr>
            <a:r>
              <a:rPr lang="en-US" sz="2400" kern="1200" spc="-5" dirty="0">
                <a:solidFill>
                  <a:srgbClr val="3E3D3C"/>
                </a:solidFill>
                <a:latin typeface="Trebuchet MS"/>
              </a:rPr>
              <a:t>Great potential for agent skill.</a:t>
            </a:r>
          </a:p>
          <a:p>
            <a:pPr marL="882015" lvl="2" indent="-412750" algn="l" rtl="0">
              <a:lnSpc>
                <a:spcPts val="2630"/>
              </a:lnSpc>
              <a:buFont typeface="Arial"/>
              <a:buChar char="●"/>
              <a:tabLst>
                <a:tab pos="424815" algn="l"/>
                <a:tab pos="425450" algn="l"/>
              </a:tabLst>
            </a:pPr>
            <a:r>
              <a:rPr lang="en-US" sz="2400" kern="1200" spc="-5" dirty="0">
                <a:solidFill>
                  <a:srgbClr val="3E3D3C"/>
                </a:solidFill>
                <a:latin typeface="Trebuchet MS"/>
              </a:rPr>
              <a:t>Lack of framework for learning.</a:t>
            </a:r>
          </a:p>
          <a:p>
            <a:pPr marL="424815" indent="-412750" algn="l" rtl="0">
              <a:lnSpc>
                <a:spcPts val="2630"/>
              </a:lnSpc>
              <a:buFont typeface="Arial"/>
              <a:buChar char="●"/>
              <a:tabLst>
                <a:tab pos="424815" algn="l"/>
                <a:tab pos="425450" algn="l"/>
              </a:tabLst>
            </a:pPr>
            <a:r>
              <a:rPr lang="en-US" sz="2400" kern="1200" spc="-5" dirty="0">
                <a:solidFill>
                  <a:srgbClr val="3E3D3C"/>
                </a:solidFill>
                <a:latin typeface="Trebuchet MS"/>
              </a:rPr>
              <a:t>Reinforcement Learning</a:t>
            </a:r>
          </a:p>
          <a:p>
            <a:pPr marL="882015" lvl="2" indent="-412750" algn="l" rtl="0">
              <a:lnSpc>
                <a:spcPts val="2630"/>
              </a:lnSpc>
              <a:buFont typeface="Arial"/>
              <a:buChar char="●"/>
              <a:tabLst>
                <a:tab pos="424815" algn="l"/>
                <a:tab pos="425450" algn="l"/>
              </a:tabLst>
            </a:pPr>
            <a:r>
              <a:rPr lang="en-US" sz="2400" kern="1200" spc="-5" dirty="0">
                <a:solidFill>
                  <a:srgbClr val="3E3D3C"/>
                </a:solidFill>
                <a:latin typeface="Trebuchet MS"/>
              </a:rPr>
              <a:t>Closer to how humans learn.</a:t>
            </a:r>
          </a:p>
          <a:p>
            <a:pPr marL="882015" lvl="2" indent="-412750" algn="l" rtl="0">
              <a:lnSpc>
                <a:spcPts val="2630"/>
              </a:lnSpc>
              <a:buFont typeface="Arial"/>
              <a:buChar char="●"/>
              <a:tabLst>
                <a:tab pos="424815" algn="l"/>
                <a:tab pos="425450" algn="l"/>
              </a:tabLst>
            </a:pPr>
            <a:r>
              <a:rPr lang="en-US" sz="2400" kern="1200" spc="-5" dirty="0">
                <a:solidFill>
                  <a:srgbClr val="3E3D3C"/>
                </a:solidFill>
                <a:latin typeface="Trebuchet MS"/>
              </a:rPr>
              <a:t>More work to be done. </a:t>
            </a:r>
          </a:p>
          <a:p>
            <a:pPr marL="1339215" lvl="4" indent="-412750" algn="l" rtl="0">
              <a:lnSpc>
                <a:spcPts val="2630"/>
              </a:lnSpc>
              <a:buFont typeface="Arial"/>
              <a:buChar char="●"/>
              <a:tabLst>
                <a:tab pos="424815" algn="l"/>
                <a:tab pos="425450" algn="l"/>
              </a:tabLst>
            </a:pPr>
            <a:r>
              <a:rPr lang="en-US" sz="2400" kern="1200" spc="-5" dirty="0">
                <a:solidFill>
                  <a:srgbClr val="3E3D3C"/>
                </a:solidFill>
                <a:latin typeface="Trebuchet MS"/>
              </a:rPr>
              <a:t>Learning from scratch every time.</a:t>
            </a:r>
          </a:p>
          <a:p>
            <a:endParaRPr lang="en-US" dirty="0">
              <a:cs typeface="Calibri"/>
            </a:endParaRPr>
          </a:p>
        </p:txBody>
      </p:sp>
      <p:sp>
        <p:nvSpPr>
          <p:cNvPr id="7" name="Slide Number Placeholder 6">
            <a:extLst>
              <a:ext uri="{FF2B5EF4-FFF2-40B4-BE49-F238E27FC236}">
                <a16:creationId xmlns:a16="http://schemas.microsoft.com/office/drawing/2014/main" id="{2C2290B3-9A03-2D44-8828-5E790DAAE0C7}"/>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25</a:t>
            </a:fld>
            <a:endParaRPr lang="en-US" dirty="0"/>
          </a:p>
        </p:txBody>
      </p:sp>
    </p:spTree>
    <p:extLst>
      <p:ext uri="{BB962C8B-B14F-4D97-AF65-F5344CB8AC3E}">
        <p14:creationId xmlns:p14="http://schemas.microsoft.com/office/powerpoint/2010/main" val="1548899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E7EAEB"/>
          </a:solidFill>
        </p:spPr>
        <p:txBody>
          <a:bodyPr wrap="square" lIns="0" tIns="0" rIns="0" bIns="0" rtlCol="0"/>
          <a:lstStyle/>
          <a:p>
            <a:endParaRPr/>
          </a:p>
        </p:txBody>
      </p:sp>
      <p:grpSp>
        <p:nvGrpSpPr>
          <p:cNvPr id="3" name="object 3"/>
          <p:cNvGrpSpPr/>
          <p:nvPr/>
        </p:nvGrpSpPr>
        <p:grpSpPr>
          <a:xfrm>
            <a:off x="0" y="450105"/>
            <a:ext cx="12192000" cy="6858000"/>
            <a:chOff x="0" y="0"/>
            <a:chExt cx="12192000" cy="6858000"/>
          </a:xfrm>
        </p:grpSpPr>
        <p:sp>
          <p:nvSpPr>
            <p:cNvPr id="4" name="object 4"/>
            <p:cNvSpPr/>
            <p:nvPr/>
          </p:nvSpPr>
          <p:spPr>
            <a:xfrm>
              <a:off x="0" y="0"/>
              <a:ext cx="12192000" cy="6196965"/>
            </a:xfrm>
            <a:custGeom>
              <a:avLst/>
              <a:gdLst/>
              <a:ahLst/>
              <a:cxnLst/>
              <a:rect l="l" t="t" r="r" b="b"/>
              <a:pathLst>
                <a:path w="12192000" h="6196965">
                  <a:moveTo>
                    <a:pt x="12192000" y="0"/>
                  </a:moveTo>
                  <a:lnTo>
                    <a:pt x="6095987" y="0"/>
                  </a:lnTo>
                  <a:lnTo>
                    <a:pt x="0" y="0"/>
                  </a:lnTo>
                  <a:lnTo>
                    <a:pt x="0" y="914412"/>
                  </a:lnTo>
                  <a:lnTo>
                    <a:pt x="0" y="6196914"/>
                  </a:lnTo>
                  <a:lnTo>
                    <a:pt x="6095987" y="6196914"/>
                  </a:lnTo>
                  <a:lnTo>
                    <a:pt x="6095987" y="914412"/>
                  </a:lnTo>
                  <a:lnTo>
                    <a:pt x="12192000" y="914412"/>
                  </a:lnTo>
                  <a:lnTo>
                    <a:pt x="12192000" y="0"/>
                  </a:lnTo>
                  <a:close/>
                </a:path>
              </a:pathLst>
            </a:custGeom>
            <a:solidFill>
              <a:srgbClr val="D44500"/>
            </a:solidFill>
          </p:spPr>
          <p:txBody>
            <a:bodyPr wrap="square" lIns="0" tIns="0" rIns="0" bIns="0" rtlCol="0"/>
            <a:lstStyle/>
            <a:p>
              <a:endParaRPr/>
            </a:p>
          </p:txBody>
        </p:sp>
        <p:sp>
          <p:nvSpPr>
            <p:cNvPr id="5" name="object 5"/>
            <p:cNvSpPr/>
            <p:nvPr/>
          </p:nvSpPr>
          <p:spPr>
            <a:xfrm>
              <a:off x="0" y="6196913"/>
              <a:ext cx="12192000" cy="661670"/>
            </a:xfrm>
            <a:custGeom>
              <a:avLst/>
              <a:gdLst/>
              <a:ahLst/>
              <a:cxnLst/>
              <a:rect l="l" t="t" r="r" b="b"/>
              <a:pathLst>
                <a:path w="12192000" h="661670">
                  <a:moveTo>
                    <a:pt x="12191999" y="661085"/>
                  </a:moveTo>
                  <a:lnTo>
                    <a:pt x="0" y="661085"/>
                  </a:lnTo>
                  <a:lnTo>
                    <a:pt x="0" y="0"/>
                  </a:lnTo>
                  <a:lnTo>
                    <a:pt x="12191999" y="0"/>
                  </a:lnTo>
                  <a:lnTo>
                    <a:pt x="12191999" y="661085"/>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558800" y="6417230"/>
              <a:ext cx="1363304" cy="173970"/>
            </a:xfrm>
            <a:prstGeom prst="rect">
              <a:avLst/>
            </a:prstGeom>
          </p:spPr>
        </p:pic>
      </p:grpSp>
      <p:sp>
        <p:nvSpPr>
          <p:cNvPr id="7" name="object 7"/>
          <p:cNvSpPr txBox="1">
            <a:spLocks noGrp="1"/>
          </p:cNvSpPr>
          <p:nvPr>
            <p:ph type="title"/>
          </p:nvPr>
        </p:nvSpPr>
        <p:spPr>
          <a:xfrm>
            <a:off x="530225" y="1388962"/>
            <a:ext cx="4234815" cy="1126490"/>
          </a:xfrm>
          <a:prstGeom prst="rect">
            <a:avLst/>
          </a:prstGeom>
        </p:spPr>
        <p:txBody>
          <a:bodyPr vert="horz" wrap="square" lIns="0" tIns="12700" rIns="0" bIns="0" rtlCol="0">
            <a:spAutoFit/>
          </a:bodyPr>
          <a:lstStyle/>
          <a:p>
            <a:pPr marL="12700">
              <a:lnSpc>
                <a:spcPct val="100000"/>
              </a:lnSpc>
              <a:spcBef>
                <a:spcPts val="100"/>
              </a:spcBef>
            </a:pPr>
            <a:r>
              <a:rPr sz="3600" spc="-5" dirty="0"/>
              <a:t>MAR</a:t>
            </a:r>
            <a:r>
              <a:rPr sz="3600" spc="-40" dirty="0"/>
              <a:t> </a:t>
            </a:r>
            <a:r>
              <a:rPr sz="3600" spc="185" dirty="0">
                <a:latin typeface="Times New Roman"/>
                <a:cs typeface="Times New Roman"/>
              </a:rPr>
              <a:t>653</a:t>
            </a:r>
            <a:endParaRPr sz="3600">
              <a:latin typeface="Times New Roman"/>
              <a:cs typeface="Times New Roman"/>
            </a:endParaRPr>
          </a:p>
          <a:p>
            <a:pPr marL="12700">
              <a:lnSpc>
                <a:spcPct val="100000"/>
              </a:lnSpc>
              <a:spcBef>
                <a:spcPts val="30"/>
              </a:spcBef>
            </a:pPr>
            <a:r>
              <a:rPr sz="3600" spc="-5" dirty="0"/>
              <a:t>Marketing</a:t>
            </a:r>
            <a:r>
              <a:rPr sz="3600" spc="-90" dirty="0"/>
              <a:t> </a:t>
            </a:r>
            <a:r>
              <a:rPr sz="3600" spc="-5" dirty="0"/>
              <a:t>Analytics:</a:t>
            </a:r>
            <a:endParaRPr sz="3600"/>
          </a:p>
        </p:txBody>
      </p:sp>
      <p:sp>
        <p:nvSpPr>
          <p:cNvPr id="8" name="object 8"/>
          <p:cNvSpPr txBox="1"/>
          <p:nvPr/>
        </p:nvSpPr>
        <p:spPr>
          <a:xfrm>
            <a:off x="530225" y="3049359"/>
            <a:ext cx="5303520" cy="1097280"/>
          </a:xfrm>
          <a:prstGeom prst="rect">
            <a:avLst/>
          </a:prstGeom>
        </p:spPr>
        <p:txBody>
          <a:bodyPr vert="horz" wrap="square" lIns="0" tIns="12700" rIns="0" bIns="0" rtlCol="0">
            <a:spAutoFit/>
          </a:bodyPr>
          <a:lstStyle/>
          <a:p>
            <a:pPr marL="12700">
              <a:lnSpc>
                <a:spcPct val="100000"/>
              </a:lnSpc>
              <a:spcBef>
                <a:spcPts val="100"/>
              </a:spcBef>
            </a:pPr>
            <a:r>
              <a:rPr sz="3000" spc="-5" dirty="0">
                <a:solidFill>
                  <a:srgbClr val="FFFFFF"/>
                </a:solidFill>
                <a:latin typeface="Georgia"/>
                <a:cs typeface="Georgia"/>
              </a:rPr>
              <a:t>Complete</a:t>
            </a:r>
            <a:r>
              <a:rPr sz="3000" spc="-45" dirty="0">
                <a:solidFill>
                  <a:srgbClr val="FFFFFF"/>
                </a:solidFill>
                <a:latin typeface="Georgia"/>
                <a:cs typeface="Georgia"/>
              </a:rPr>
              <a:t> </a:t>
            </a:r>
            <a:r>
              <a:rPr sz="3000" spc="-5" dirty="0">
                <a:solidFill>
                  <a:srgbClr val="FFFFFF"/>
                </a:solidFill>
                <a:latin typeface="Georgia"/>
                <a:cs typeface="Georgia"/>
              </a:rPr>
              <a:t>Journey</a:t>
            </a:r>
            <a:endParaRPr sz="3000" dirty="0">
              <a:latin typeface="Georgia"/>
              <a:cs typeface="Georgia"/>
            </a:endParaRPr>
          </a:p>
          <a:p>
            <a:pPr marL="12700" marR="5080">
              <a:lnSpc>
                <a:spcPct val="100000"/>
              </a:lnSpc>
              <a:spcBef>
                <a:spcPts val="40"/>
              </a:spcBef>
            </a:pPr>
            <a:r>
              <a:rPr sz="2000" spc="-5" dirty="0">
                <a:solidFill>
                  <a:srgbClr val="FFFFFF"/>
                </a:solidFill>
                <a:latin typeface="Georgia"/>
                <a:cs typeface="Georgia"/>
              </a:rPr>
              <a:t>K-Means Clustering </a:t>
            </a:r>
            <a:r>
              <a:rPr sz="2000" dirty="0">
                <a:solidFill>
                  <a:srgbClr val="FFFFFF"/>
                </a:solidFill>
                <a:latin typeface="Georgia"/>
                <a:cs typeface="Georgia"/>
              </a:rPr>
              <a:t>&amp; </a:t>
            </a:r>
            <a:r>
              <a:rPr sz="2000" spc="-5" dirty="0">
                <a:solidFill>
                  <a:srgbClr val="FFFFFF"/>
                </a:solidFill>
                <a:latin typeface="Georgia"/>
                <a:cs typeface="Georgia"/>
              </a:rPr>
              <a:t>Apriori Rule Association </a:t>
            </a:r>
            <a:r>
              <a:rPr sz="2000" spc="-470" dirty="0">
                <a:solidFill>
                  <a:srgbClr val="FFFFFF"/>
                </a:solidFill>
                <a:latin typeface="Georgia"/>
                <a:cs typeface="Georgia"/>
              </a:rPr>
              <a:t> </a:t>
            </a:r>
            <a:r>
              <a:rPr sz="2000" spc="-5" dirty="0">
                <a:solidFill>
                  <a:srgbClr val="FFFFFF"/>
                </a:solidFill>
                <a:latin typeface="Georgia"/>
                <a:cs typeface="Georgia"/>
              </a:rPr>
              <a:t>For</a:t>
            </a:r>
            <a:r>
              <a:rPr sz="2000" spc="-15" dirty="0">
                <a:solidFill>
                  <a:srgbClr val="FFFFFF"/>
                </a:solidFill>
                <a:latin typeface="Georgia"/>
                <a:cs typeface="Georgia"/>
              </a:rPr>
              <a:t> </a:t>
            </a:r>
            <a:r>
              <a:rPr sz="2000" spc="-5" dirty="0">
                <a:solidFill>
                  <a:srgbClr val="FFFFFF"/>
                </a:solidFill>
                <a:latin typeface="Georgia"/>
                <a:cs typeface="Georgia"/>
              </a:rPr>
              <a:t>Development</a:t>
            </a:r>
            <a:r>
              <a:rPr sz="2000" spc="-10" dirty="0">
                <a:solidFill>
                  <a:srgbClr val="FFFFFF"/>
                </a:solidFill>
                <a:latin typeface="Georgia"/>
                <a:cs typeface="Georgia"/>
              </a:rPr>
              <a:t> </a:t>
            </a:r>
            <a:r>
              <a:rPr sz="2000" spc="-5" dirty="0">
                <a:solidFill>
                  <a:srgbClr val="FFFFFF"/>
                </a:solidFill>
                <a:latin typeface="Georgia"/>
                <a:cs typeface="Georgia"/>
              </a:rPr>
              <a:t>of</a:t>
            </a:r>
            <a:r>
              <a:rPr sz="2000" spc="-10" dirty="0">
                <a:solidFill>
                  <a:srgbClr val="FFFFFF"/>
                </a:solidFill>
                <a:latin typeface="Georgia"/>
                <a:cs typeface="Georgia"/>
              </a:rPr>
              <a:t> </a:t>
            </a:r>
            <a:r>
              <a:rPr sz="2000" spc="-5" dirty="0">
                <a:solidFill>
                  <a:srgbClr val="FFFFFF"/>
                </a:solidFill>
                <a:latin typeface="Georgia"/>
                <a:cs typeface="Georgia"/>
              </a:rPr>
              <a:t>Direct</a:t>
            </a:r>
            <a:r>
              <a:rPr sz="2000" spc="-15" dirty="0">
                <a:solidFill>
                  <a:srgbClr val="FFFFFF"/>
                </a:solidFill>
                <a:latin typeface="Georgia"/>
                <a:cs typeface="Georgia"/>
              </a:rPr>
              <a:t> </a:t>
            </a:r>
            <a:r>
              <a:rPr sz="2000" spc="-5" dirty="0">
                <a:solidFill>
                  <a:srgbClr val="FFFFFF"/>
                </a:solidFill>
                <a:latin typeface="Georgia"/>
                <a:cs typeface="Georgia"/>
              </a:rPr>
              <a:t>Mail</a:t>
            </a:r>
            <a:r>
              <a:rPr sz="2000" spc="-10" dirty="0">
                <a:solidFill>
                  <a:srgbClr val="FFFFFF"/>
                </a:solidFill>
                <a:latin typeface="Georgia"/>
                <a:cs typeface="Georgia"/>
              </a:rPr>
              <a:t> </a:t>
            </a:r>
            <a:r>
              <a:rPr sz="2000" spc="-5" dirty="0">
                <a:solidFill>
                  <a:srgbClr val="FFFFFF"/>
                </a:solidFill>
                <a:latin typeface="Georgia"/>
                <a:cs typeface="Georgia"/>
              </a:rPr>
              <a:t>Promotion</a:t>
            </a:r>
            <a:endParaRPr sz="2000" dirty="0">
              <a:latin typeface="Georgia"/>
              <a:cs typeface="Georgia"/>
            </a:endParaRPr>
          </a:p>
        </p:txBody>
      </p:sp>
      <p:grpSp>
        <p:nvGrpSpPr>
          <p:cNvPr id="9" name="object 9"/>
          <p:cNvGrpSpPr/>
          <p:nvPr/>
        </p:nvGrpSpPr>
        <p:grpSpPr>
          <a:xfrm>
            <a:off x="6072505" y="428114"/>
            <a:ext cx="6119495" cy="6236970"/>
            <a:chOff x="6072999" y="0"/>
            <a:chExt cx="6119495" cy="6236970"/>
          </a:xfrm>
        </p:grpSpPr>
        <p:sp>
          <p:nvSpPr>
            <p:cNvPr id="10" name="object 10"/>
            <p:cNvSpPr/>
            <p:nvPr/>
          </p:nvSpPr>
          <p:spPr>
            <a:xfrm>
              <a:off x="6072999" y="0"/>
              <a:ext cx="6119495" cy="501650"/>
            </a:xfrm>
            <a:custGeom>
              <a:avLst/>
              <a:gdLst/>
              <a:ahLst/>
              <a:cxnLst/>
              <a:rect l="l" t="t" r="r" b="b"/>
              <a:pathLst>
                <a:path w="6119495" h="501650">
                  <a:moveTo>
                    <a:pt x="6119099" y="501299"/>
                  </a:moveTo>
                  <a:lnTo>
                    <a:pt x="0" y="501299"/>
                  </a:lnTo>
                  <a:lnTo>
                    <a:pt x="0" y="0"/>
                  </a:lnTo>
                  <a:lnTo>
                    <a:pt x="6119099" y="0"/>
                  </a:lnTo>
                  <a:lnTo>
                    <a:pt x="6119099" y="501299"/>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6073000" y="337550"/>
              <a:ext cx="6118999" cy="5899074"/>
            </a:xfrm>
            <a:prstGeom prst="rect">
              <a:avLst/>
            </a:prstGeom>
          </p:spPr>
        </p:pic>
      </p:grpSp>
      <p:sp>
        <p:nvSpPr>
          <p:cNvPr id="16" name="Slide Number Placeholder 15">
            <a:extLst>
              <a:ext uri="{FF2B5EF4-FFF2-40B4-BE49-F238E27FC236}">
                <a16:creationId xmlns:a16="http://schemas.microsoft.com/office/drawing/2014/main" id="{5B2678BF-BE90-1E42-B9EC-6486299C07AC}"/>
              </a:ext>
            </a:extLst>
          </p:cNvPr>
          <p:cNvSpPr>
            <a:spLocks noGrp="1"/>
          </p:cNvSpPr>
          <p:nvPr>
            <p:ph type="sldNum" sz="quarter" idx="7"/>
          </p:nvPr>
        </p:nvSpPr>
        <p:spPr>
          <a:xfrm>
            <a:off x="11430001" y="6426240"/>
            <a:ext cx="269974" cy="220777"/>
          </a:xfrm>
        </p:spPr>
        <p:txBody>
          <a:bodyPr/>
          <a:lstStyle/>
          <a:p>
            <a:pPr marL="38100">
              <a:lnSpc>
                <a:spcPct val="100000"/>
              </a:lnSpc>
              <a:spcBef>
                <a:spcPts val="35"/>
              </a:spcBef>
            </a:pPr>
            <a:fld id="{81D60167-4931-47E6-BA6A-407CBD079E47}"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6266180" cy="574040"/>
          </a:xfrm>
          <a:prstGeom prst="rect">
            <a:avLst/>
          </a:prstGeom>
        </p:spPr>
        <p:txBody>
          <a:bodyPr vert="horz" wrap="square" lIns="0" tIns="12700" rIns="0" bIns="0" rtlCol="0">
            <a:spAutoFit/>
          </a:bodyPr>
          <a:lstStyle/>
          <a:p>
            <a:pPr marL="12700">
              <a:lnSpc>
                <a:spcPct val="100000"/>
              </a:lnSpc>
              <a:spcBef>
                <a:spcPts val="100"/>
              </a:spcBef>
            </a:pPr>
            <a:r>
              <a:rPr sz="3600" spc="-5" dirty="0"/>
              <a:t>MAR</a:t>
            </a:r>
            <a:r>
              <a:rPr sz="3600" spc="-25" dirty="0"/>
              <a:t> </a:t>
            </a:r>
            <a:r>
              <a:rPr sz="3600" spc="140" dirty="0">
                <a:latin typeface="Times New Roman"/>
                <a:cs typeface="Times New Roman"/>
              </a:rPr>
              <a:t>653</a:t>
            </a:r>
            <a:r>
              <a:rPr sz="3600" spc="140" dirty="0"/>
              <a:t>:</a:t>
            </a:r>
            <a:r>
              <a:rPr sz="3600" spc="-30" dirty="0"/>
              <a:t> </a:t>
            </a:r>
            <a:r>
              <a:rPr sz="3600" spc="-5" dirty="0"/>
              <a:t>Marketing</a:t>
            </a:r>
            <a:r>
              <a:rPr sz="3600" spc="-30" dirty="0"/>
              <a:t> </a:t>
            </a:r>
            <a:r>
              <a:rPr sz="3600" spc="-5" dirty="0"/>
              <a:t>Analytics</a:t>
            </a:r>
            <a:endParaRPr sz="3600">
              <a:latin typeface="Times New Roman"/>
              <a:cs typeface="Times New Roman"/>
            </a:endParaRPr>
          </a:p>
        </p:txBody>
      </p:sp>
      <p:sp>
        <p:nvSpPr>
          <p:cNvPr id="3" name="object 3"/>
          <p:cNvSpPr txBox="1"/>
          <p:nvPr/>
        </p:nvSpPr>
        <p:spPr>
          <a:xfrm>
            <a:off x="530225" y="1077099"/>
            <a:ext cx="11067415" cy="4122420"/>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3E3D3C"/>
                </a:solidFill>
                <a:latin typeface="Georgia"/>
                <a:cs typeface="Georgia"/>
              </a:rPr>
              <a:t>Introduction</a:t>
            </a:r>
            <a:endParaRPr sz="2400" dirty="0">
              <a:latin typeface="Georgia"/>
              <a:cs typeface="Georgia"/>
            </a:endParaRPr>
          </a:p>
          <a:p>
            <a:pPr>
              <a:lnSpc>
                <a:spcPct val="100000"/>
              </a:lnSpc>
              <a:spcBef>
                <a:spcPts val="25"/>
              </a:spcBef>
            </a:pPr>
            <a:endParaRPr sz="2300" dirty="0">
              <a:latin typeface="Georgia"/>
              <a:cs typeface="Georgia"/>
            </a:endParaRPr>
          </a:p>
          <a:p>
            <a:pPr marL="469900" marR="62865" indent="-412750">
              <a:lnSpc>
                <a:spcPts val="2630"/>
              </a:lnSpc>
              <a:spcBef>
                <a:spcPts val="5"/>
              </a:spcBef>
              <a:buFont typeface="Arial"/>
              <a:buChar char="●"/>
              <a:tabLst>
                <a:tab pos="469265" algn="l"/>
                <a:tab pos="469900" algn="l"/>
              </a:tabLst>
            </a:pPr>
            <a:r>
              <a:rPr sz="2400" spc="-5" dirty="0">
                <a:solidFill>
                  <a:srgbClr val="3E3D3C"/>
                </a:solidFill>
                <a:latin typeface="Trebuchet MS"/>
                <a:cs typeface="Trebuchet MS"/>
              </a:rPr>
              <a:t>Through studying Marketing Analytics under the direction of </a:t>
            </a:r>
            <a:r>
              <a:rPr lang="en-US" sz="2400" spc="-5" dirty="0">
                <a:solidFill>
                  <a:srgbClr val="3E3D3C"/>
                </a:solidFill>
                <a:latin typeface="Trebuchet MS"/>
                <a:cs typeface="Trebuchet MS"/>
              </a:rPr>
              <a:t>Prof. Rajkumar Venkatesan</a:t>
            </a:r>
            <a:r>
              <a:rPr sz="2400" spc="-5" dirty="0">
                <a:solidFill>
                  <a:srgbClr val="3E3D3C"/>
                </a:solidFill>
                <a:latin typeface="Trebuchet MS"/>
                <a:cs typeface="Trebuchet MS"/>
              </a:rPr>
              <a:t>, data mining concepts specific to marketing were introduced which </a:t>
            </a:r>
            <a:r>
              <a:rPr sz="2400" spc="-710" dirty="0">
                <a:solidFill>
                  <a:srgbClr val="3E3D3C"/>
                </a:solidFill>
                <a:latin typeface="Trebuchet MS"/>
                <a:cs typeface="Trebuchet MS"/>
              </a:rPr>
              <a:t> </a:t>
            </a:r>
            <a:r>
              <a:rPr sz="2400" spc="-5" dirty="0">
                <a:solidFill>
                  <a:srgbClr val="3E3D3C"/>
                </a:solidFill>
                <a:latin typeface="Trebuchet MS"/>
                <a:cs typeface="Trebuchet MS"/>
              </a:rPr>
              <a:t>inspired</a:t>
            </a:r>
            <a:r>
              <a:rPr sz="2400" spc="-10" dirty="0">
                <a:solidFill>
                  <a:srgbClr val="3E3D3C"/>
                </a:solidFill>
                <a:latin typeface="Trebuchet MS"/>
                <a:cs typeface="Trebuchet MS"/>
              </a:rPr>
              <a:t> </a:t>
            </a:r>
            <a:r>
              <a:rPr sz="2400" spc="-5" dirty="0">
                <a:solidFill>
                  <a:srgbClr val="3E3D3C"/>
                </a:solidFill>
                <a:latin typeface="Trebuchet MS"/>
                <a:cs typeface="Trebuchet MS"/>
              </a:rPr>
              <a:t>the final presentation.</a:t>
            </a:r>
            <a:endParaRPr sz="2400" dirty="0">
              <a:latin typeface="Trebuchet MS"/>
              <a:cs typeface="Trebuchet MS"/>
            </a:endParaRPr>
          </a:p>
          <a:p>
            <a:pPr marL="469900" marR="142240" indent="-412750">
              <a:lnSpc>
                <a:spcPts val="2630"/>
              </a:lnSpc>
              <a:spcBef>
                <a:spcPts val="1035"/>
              </a:spcBef>
              <a:buFont typeface="Arial"/>
              <a:buChar char="●"/>
              <a:tabLst>
                <a:tab pos="469265" algn="l"/>
                <a:tab pos="469900" algn="l"/>
              </a:tabLst>
            </a:pPr>
            <a:r>
              <a:rPr sz="2400" spc="-5" dirty="0">
                <a:solidFill>
                  <a:srgbClr val="3E3D3C"/>
                </a:solidFill>
                <a:latin typeface="Trebuchet MS"/>
                <a:cs typeface="Trebuchet MS"/>
              </a:rPr>
              <a:t>Yearly transaction information for households from </a:t>
            </a:r>
            <a:r>
              <a:rPr sz="2400" dirty="0">
                <a:solidFill>
                  <a:srgbClr val="3E3D3C"/>
                </a:solidFill>
                <a:latin typeface="Trebuchet MS"/>
                <a:cs typeface="Trebuchet MS"/>
              </a:rPr>
              <a:t>a </a:t>
            </a:r>
            <a:r>
              <a:rPr sz="2400" spc="-5" dirty="0">
                <a:solidFill>
                  <a:srgbClr val="3E3D3C"/>
                </a:solidFill>
                <a:latin typeface="Trebuchet MS"/>
                <a:cs typeface="Trebuchet MS"/>
              </a:rPr>
              <a:t>grocery store was used </a:t>
            </a:r>
            <a:r>
              <a:rPr sz="2400" spc="-710" dirty="0">
                <a:solidFill>
                  <a:srgbClr val="3E3D3C"/>
                </a:solidFill>
                <a:latin typeface="Trebuchet MS"/>
                <a:cs typeface="Trebuchet MS"/>
              </a:rPr>
              <a:t> </a:t>
            </a:r>
            <a:r>
              <a:rPr sz="2400" spc="-5" dirty="0">
                <a:solidFill>
                  <a:srgbClr val="3E3D3C"/>
                </a:solidFill>
                <a:latin typeface="Trebuchet MS"/>
                <a:cs typeface="Trebuchet MS"/>
              </a:rPr>
              <a:t>to</a:t>
            </a:r>
            <a:r>
              <a:rPr sz="2400" spc="-10" dirty="0">
                <a:solidFill>
                  <a:srgbClr val="3E3D3C"/>
                </a:solidFill>
                <a:latin typeface="Trebuchet MS"/>
                <a:cs typeface="Trebuchet MS"/>
              </a:rPr>
              <a:t> </a:t>
            </a:r>
            <a:r>
              <a:rPr sz="2400" spc="-5" dirty="0">
                <a:solidFill>
                  <a:srgbClr val="3E3D3C"/>
                </a:solidFill>
                <a:latin typeface="Trebuchet MS"/>
                <a:cs typeface="Trebuchet MS"/>
              </a:rPr>
              <a:t>identify </a:t>
            </a:r>
            <a:r>
              <a:rPr sz="2400" dirty="0">
                <a:solidFill>
                  <a:srgbClr val="3E3D3C"/>
                </a:solidFill>
                <a:latin typeface="Trebuchet MS"/>
                <a:cs typeface="Trebuchet MS"/>
              </a:rPr>
              <a:t>a</a:t>
            </a:r>
            <a:r>
              <a:rPr sz="2400" spc="-10" dirty="0">
                <a:solidFill>
                  <a:srgbClr val="3E3D3C"/>
                </a:solidFill>
                <a:latin typeface="Trebuchet MS"/>
                <a:cs typeface="Trebuchet MS"/>
              </a:rPr>
              <a:t> </a:t>
            </a:r>
            <a:r>
              <a:rPr sz="2400" spc="-5" dirty="0">
                <a:solidFill>
                  <a:srgbClr val="3E3D3C"/>
                </a:solidFill>
                <a:latin typeface="Trebuchet MS"/>
                <a:cs typeface="Trebuchet MS"/>
              </a:rPr>
              <a:t>target group</a:t>
            </a:r>
            <a:r>
              <a:rPr sz="2400" spc="-15" dirty="0">
                <a:solidFill>
                  <a:srgbClr val="3E3D3C"/>
                </a:solidFill>
                <a:latin typeface="Trebuchet MS"/>
                <a:cs typeface="Trebuchet MS"/>
              </a:rPr>
              <a:t> </a:t>
            </a:r>
            <a:r>
              <a:rPr sz="2400" spc="-5" dirty="0">
                <a:solidFill>
                  <a:srgbClr val="3E3D3C"/>
                </a:solidFill>
                <a:latin typeface="Trebuchet MS"/>
                <a:cs typeface="Trebuchet MS"/>
              </a:rPr>
              <a:t>of customers</a:t>
            </a:r>
            <a:r>
              <a:rPr sz="2400" spc="-10" dirty="0">
                <a:solidFill>
                  <a:srgbClr val="3E3D3C"/>
                </a:solidFill>
                <a:latin typeface="Trebuchet MS"/>
                <a:cs typeface="Trebuchet MS"/>
              </a:rPr>
              <a:t> </a:t>
            </a:r>
            <a:r>
              <a:rPr sz="2400" spc="-5" dirty="0">
                <a:solidFill>
                  <a:srgbClr val="3E3D3C"/>
                </a:solidFill>
                <a:latin typeface="Trebuchet MS"/>
                <a:cs typeface="Trebuchet MS"/>
              </a:rPr>
              <a:t>using K-Means</a:t>
            </a:r>
            <a:r>
              <a:rPr sz="2400" spc="-10" dirty="0">
                <a:solidFill>
                  <a:srgbClr val="3E3D3C"/>
                </a:solidFill>
                <a:latin typeface="Trebuchet MS"/>
                <a:cs typeface="Trebuchet MS"/>
              </a:rPr>
              <a:t> </a:t>
            </a:r>
            <a:r>
              <a:rPr sz="2400" spc="-5" dirty="0">
                <a:solidFill>
                  <a:srgbClr val="3E3D3C"/>
                </a:solidFill>
                <a:latin typeface="Trebuchet MS"/>
                <a:cs typeface="Trebuchet MS"/>
              </a:rPr>
              <a:t>Clustering.</a:t>
            </a:r>
            <a:endParaRPr sz="2400" dirty="0">
              <a:latin typeface="Trebuchet MS"/>
              <a:cs typeface="Trebuchet MS"/>
            </a:endParaRPr>
          </a:p>
          <a:p>
            <a:pPr marL="469900" marR="67310" indent="-412750">
              <a:lnSpc>
                <a:spcPts val="2630"/>
              </a:lnSpc>
              <a:spcBef>
                <a:spcPts val="1040"/>
              </a:spcBef>
              <a:buFont typeface="Arial"/>
              <a:buChar char="●"/>
              <a:tabLst>
                <a:tab pos="469265" algn="l"/>
                <a:tab pos="469900" algn="l"/>
              </a:tabLst>
            </a:pPr>
            <a:r>
              <a:rPr sz="2400" spc="-5" dirty="0">
                <a:solidFill>
                  <a:srgbClr val="3E3D3C"/>
                </a:solidFill>
                <a:latin typeface="Trebuchet MS"/>
                <a:cs typeface="Trebuchet MS"/>
              </a:rPr>
              <a:t>An optimal promotional offer was then derived using Apriori Rule Association </a:t>
            </a:r>
            <a:r>
              <a:rPr sz="2400" spc="-710" dirty="0">
                <a:solidFill>
                  <a:srgbClr val="3E3D3C"/>
                </a:solidFill>
                <a:latin typeface="Trebuchet MS"/>
                <a:cs typeface="Trebuchet MS"/>
              </a:rPr>
              <a:t> </a:t>
            </a:r>
            <a:r>
              <a:rPr sz="2400" spc="-5" dirty="0">
                <a:solidFill>
                  <a:srgbClr val="3E3D3C"/>
                </a:solidFill>
                <a:latin typeface="Trebuchet MS"/>
                <a:cs typeface="Trebuchet MS"/>
              </a:rPr>
              <a:t>and</a:t>
            </a:r>
            <a:r>
              <a:rPr sz="2400" spc="-10" dirty="0">
                <a:solidFill>
                  <a:srgbClr val="3E3D3C"/>
                </a:solidFill>
                <a:latin typeface="Trebuchet MS"/>
                <a:cs typeface="Trebuchet MS"/>
              </a:rPr>
              <a:t> </a:t>
            </a:r>
            <a:r>
              <a:rPr sz="2400" spc="-5" dirty="0">
                <a:solidFill>
                  <a:srgbClr val="3E3D3C"/>
                </a:solidFill>
                <a:latin typeface="Trebuchet MS"/>
                <a:cs typeface="Trebuchet MS"/>
              </a:rPr>
              <a:t>Sensitivity</a:t>
            </a:r>
            <a:r>
              <a:rPr sz="2400" spc="-10" dirty="0">
                <a:solidFill>
                  <a:srgbClr val="3E3D3C"/>
                </a:solidFill>
                <a:latin typeface="Trebuchet MS"/>
                <a:cs typeface="Trebuchet MS"/>
              </a:rPr>
              <a:t> </a:t>
            </a:r>
            <a:r>
              <a:rPr sz="2400" spc="-5" dirty="0">
                <a:solidFill>
                  <a:srgbClr val="3E3D3C"/>
                </a:solidFill>
                <a:latin typeface="Trebuchet MS"/>
                <a:cs typeface="Trebuchet MS"/>
              </a:rPr>
              <a:t>Analysis</a:t>
            </a:r>
            <a:r>
              <a:rPr sz="2400" spc="-10" dirty="0">
                <a:solidFill>
                  <a:srgbClr val="3E3D3C"/>
                </a:solidFill>
                <a:latin typeface="Trebuchet MS"/>
                <a:cs typeface="Trebuchet MS"/>
              </a:rPr>
              <a:t> </a:t>
            </a:r>
            <a:r>
              <a:rPr sz="2400" spc="-5" dirty="0">
                <a:solidFill>
                  <a:srgbClr val="3E3D3C"/>
                </a:solidFill>
                <a:latin typeface="Trebuchet MS"/>
                <a:cs typeface="Trebuchet MS"/>
              </a:rPr>
              <a:t>for use</a:t>
            </a:r>
            <a:r>
              <a:rPr sz="2400" spc="-10" dirty="0">
                <a:solidFill>
                  <a:srgbClr val="3E3D3C"/>
                </a:solidFill>
                <a:latin typeface="Trebuchet MS"/>
                <a:cs typeface="Trebuchet MS"/>
              </a:rPr>
              <a:t> </a:t>
            </a:r>
            <a:r>
              <a:rPr sz="2400" spc="-5" dirty="0">
                <a:solidFill>
                  <a:srgbClr val="3E3D3C"/>
                </a:solidFill>
                <a:latin typeface="Trebuchet MS"/>
                <a:cs typeface="Trebuchet MS"/>
              </a:rPr>
              <a:t>in </a:t>
            </a:r>
            <a:r>
              <a:rPr sz="2400" dirty="0">
                <a:solidFill>
                  <a:srgbClr val="3E3D3C"/>
                </a:solidFill>
                <a:latin typeface="Trebuchet MS"/>
                <a:cs typeface="Trebuchet MS"/>
              </a:rPr>
              <a:t>a</a:t>
            </a:r>
            <a:r>
              <a:rPr sz="2400" spc="-10" dirty="0">
                <a:solidFill>
                  <a:srgbClr val="3E3D3C"/>
                </a:solidFill>
                <a:latin typeface="Trebuchet MS"/>
                <a:cs typeface="Trebuchet MS"/>
              </a:rPr>
              <a:t> </a:t>
            </a:r>
            <a:r>
              <a:rPr sz="2400" spc="-5" dirty="0">
                <a:solidFill>
                  <a:srgbClr val="3E3D3C"/>
                </a:solidFill>
                <a:latin typeface="Trebuchet MS"/>
                <a:cs typeface="Trebuchet MS"/>
              </a:rPr>
              <a:t>Direct Mail</a:t>
            </a:r>
            <a:r>
              <a:rPr sz="2400" spc="-10" dirty="0">
                <a:solidFill>
                  <a:srgbClr val="3E3D3C"/>
                </a:solidFill>
                <a:latin typeface="Trebuchet MS"/>
                <a:cs typeface="Trebuchet MS"/>
              </a:rPr>
              <a:t> </a:t>
            </a:r>
            <a:r>
              <a:rPr sz="2400" spc="-5" dirty="0">
                <a:solidFill>
                  <a:srgbClr val="3E3D3C"/>
                </a:solidFill>
                <a:latin typeface="Trebuchet MS"/>
                <a:cs typeface="Trebuchet MS"/>
              </a:rPr>
              <a:t>Marketing Campaign.</a:t>
            </a:r>
            <a:endParaRPr sz="2400" dirty="0">
              <a:latin typeface="Trebuchet MS"/>
              <a:cs typeface="Trebuchet MS"/>
            </a:endParaRPr>
          </a:p>
          <a:p>
            <a:pPr marL="469900" marR="5080" indent="-412750">
              <a:lnSpc>
                <a:spcPts val="2630"/>
              </a:lnSpc>
              <a:spcBef>
                <a:spcPts val="1040"/>
              </a:spcBef>
              <a:buFont typeface="Arial"/>
              <a:buChar char="●"/>
              <a:tabLst>
                <a:tab pos="469265" algn="l"/>
                <a:tab pos="469900" algn="l"/>
              </a:tabLst>
            </a:pPr>
            <a:r>
              <a:rPr sz="2400" spc="-5" dirty="0">
                <a:solidFill>
                  <a:srgbClr val="3E3D3C"/>
                </a:solidFill>
                <a:latin typeface="Trebuchet MS"/>
                <a:cs typeface="Trebuchet MS"/>
              </a:rPr>
              <a:t>Python was used for clustering and rule association, while Sensitivity Analysis </a:t>
            </a:r>
            <a:r>
              <a:rPr sz="2400" spc="-710" dirty="0">
                <a:solidFill>
                  <a:srgbClr val="3E3D3C"/>
                </a:solidFill>
                <a:latin typeface="Trebuchet MS"/>
                <a:cs typeface="Trebuchet MS"/>
              </a:rPr>
              <a:t> </a:t>
            </a:r>
            <a:r>
              <a:rPr sz="2400" spc="-5" dirty="0">
                <a:solidFill>
                  <a:srgbClr val="3E3D3C"/>
                </a:solidFill>
                <a:latin typeface="Trebuchet MS"/>
                <a:cs typeface="Trebuchet MS"/>
              </a:rPr>
              <a:t>and</a:t>
            </a:r>
            <a:r>
              <a:rPr sz="2400" spc="-10" dirty="0">
                <a:solidFill>
                  <a:srgbClr val="3E3D3C"/>
                </a:solidFill>
                <a:latin typeface="Trebuchet MS"/>
                <a:cs typeface="Trebuchet MS"/>
              </a:rPr>
              <a:t> </a:t>
            </a:r>
            <a:r>
              <a:rPr sz="2400" spc="-5" dirty="0">
                <a:solidFill>
                  <a:srgbClr val="3E3D3C"/>
                </a:solidFill>
                <a:latin typeface="Trebuchet MS"/>
                <a:cs typeface="Trebuchet MS"/>
              </a:rPr>
              <a:t>data exploration were</a:t>
            </a:r>
            <a:r>
              <a:rPr sz="2400" spc="-10" dirty="0">
                <a:solidFill>
                  <a:srgbClr val="3E3D3C"/>
                </a:solidFill>
                <a:latin typeface="Trebuchet MS"/>
                <a:cs typeface="Trebuchet MS"/>
              </a:rPr>
              <a:t> </a:t>
            </a:r>
            <a:r>
              <a:rPr sz="2400" spc="-5" dirty="0">
                <a:solidFill>
                  <a:srgbClr val="3E3D3C"/>
                </a:solidFill>
                <a:latin typeface="Trebuchet MS"/>
                <a:cs typeface="Trebuchet MS"/>
              </a:rPr>
              <a:t>conducted with Excel.</a:t>
            </a:r>
            <a:endParaRPr sz="2400" dirty="0">
              <a:latin typeface="Trebuchet MS"/>
              <a:cs typeface="Trebuchet MS"/>
            </a:endParaRPr>
          </a:p>
        </p:txBody>
      </p:sp>
      <p:sp>
        <p:nvSpPr>
          <p:cNvPr id="8" name="Slide Number Placeholder 7">
            <a:extLst>
              <a:ext uri="{FF2B5EF4-FFF2-40B4-BE49-F238E27FC236}">
                <a16:creationId xmlns:a16="http://schemas.microsoft.com/office/drawing/2014/main" id="{4531C795-6C07-A443-928E-99A435423C9E}"/>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6266180" cy="574040"/>
          </a:xfrm>
          <a:prstGeom prst="rect">
            <a:avLst/>
          </a:prstGeom>
        </p:spPr>
        <p:txBody>
          <a:bodyPr vert="horz" wrap="square" lIns="0" tIns="12700" rIns="0" bIns="0" rtlCol="0">
            <a:spAutoFit/>
          </a:bodyPr>
          <a:lstStyle/>
          <a:p>
            <a:pPr marL="12700">
              <a:lnSpc>
                <a:spcPct val="100000"/>
              </a:lnSpc>
              <a:spcBef>
                <a:spcPts val="100"/>
              </a:spcBef>
            </a:pPr>
            <a:r>
              <a:rPr sz="3600" spc="-5" dirty="0"/>
              <a:t>MAR</a:t>
            </a:r>
            <a:r>
              <a:rPr sz="3600" spc="-25" dirty="0"/>
              <a:t> </a:t>
            </a:r>
            <a:r>
              <a:rPr sz="3600" spc="140" dirty="0">
                <a:latin typeface="Times New Roman"/>
                <a:cs typeface="Times New Roman"/>
              </a:rPr>
              <a:t>653</a:t>
            </a:r>
            <a:r>
              <a:rPr sz="3600" spc="140" dirty="0"/>
              <a:t>:</a:t>
            </a:r>
            <a:r>
              <a:rPr sz="3600" spc="-30" dirty="0"/>
              <a:t> </a:t>
            </a:r>
            <a:r>
              <a:rPr sz="3600" spc="-5" dirty="0"/>
              <a:t>Marketing</a:t>
            </a:r>
            <a:r>
              <a:rPr sz="3600" spc="-30" dirty="0"/>
              <a:t> </a:t>
            </a:r>
            <a:r>
              <a:rPr sz="3600" spc="-5" dirty="0"/>
              <a:t>Analytics</a:t>
            </a:r>
            <a:endParaRPr sz="3600">
              <a:latin typeface="Times New Roman"/>
              <a:cs typeface="Times New Roman"/>
            </a:endParaRPr>
          </a:p>
        </p:txBody>
      </p:sp>
      <p:sp>
        <p:nvSpPr>
          <p:cNvPr id="3" name="object 3"/>
          <p:cNvSpPr txBox="1"/>
          <p:nvPr/>
        </p:nvSpPr>
        <p:spPr>
          <a:xfrm>
            <a:off x="530225" y="1077099"/>
            <a:ext cx="10982960" cy="4322445"/>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3E3D3C"/>
                </a:solidFill>
                <a:latin typeface="Georgia"/>
                <a:cs typeface="Georgia"/>
              </a:rPr>
              <a:t>Segmentation</a:t>
            </a:r>
            <a:endParaRPr sz="2400">
              <a:latin typeface="Georgia"/>
              <a:cs typeface="Georgia"/>
            </a:endParaRPr>
          </a:p>
          <a:p>
            <a:pPr marL="469900" indent="-412750">
              <a:lnSpc>
                <a:spcPts val="2780"/>
              </a:lnSpc>
              <a:spcBef>
                <a:spcPts val="2345"/>
              </a:spcBef>
              <a:buFont typeface="Arial"/>
              <a:buChar char="●"/>
              <a:tabLst>
                <a:tab pos="469265" algn="l"/>
                <a:tab pos="469900" algn="l"/>
              </a:tabLst>
            </a:pPr>
            <a:r>
              <a:rPr sz="2400" spc="-5" dirty="0">
                <a:solidFill>
                  <a:srgbClr val="3E3D3C"/>
                </a:solidFill>
                <a:latin typeface="Trebuchet MS"/>
                <a:cs typeface="Trebuchet MS"/>
              </a:rPr>
              <a:t>This </a:t>
            </a:r>
            <a:r>
              <a:rPr sz="2400" spc="-5" dirty="0">
                <a:solidFill>
                  <a:srgbClr val="434343"/>
                </a:solidFill>
                <a:latin typeface="Trebuchet MS"/>
                <a:cs typeface="Trebuchet MS"/>
              </a:rPr>
              <a:t>exercise</a:t>
            </a:r>
            <a:r>
              <a:rPr sz="2400" spc="-10" dirty="0">
                <a:solidFill>
                  <a:srgbClr val="434343"/>
                </a:solidFill>
                <a:latin typeface="Trebuchet MS"/>
                <a:cs typeface="Trebuchet MS"/>
              </a:rPr>
              <a:t> </a:t>
            </a:r>
            <a:r>
              <a:rPr sz="2400" spc="-5" dirty="0">
                <a:solidFill>
                  <a:srgbClr val="434343"/>
                </a:solidFill>
                <a:latin typeface="Trebuchet MS"/>
                <a:cs typeface="Trebuchet MS"/>
              </a:rPr>
              <a:t>involved exploring</a:t>
            </a:r>
            <a:r>
              <a:rPr sz="2400" spc="-10" dirty="0">
                <a:solidFill>
                  <a:srgbClr val="434343"/>
                </a:solidFill>
                <a:latin typeface="Trebuchet MS"/>
                <a:cs typeface="Trebuchet MS"/>
              </a:rPr>
              <a:t> </a:t>
            </a:r>
            <a:r>
              <a:rPr sz="2400" spc="-5" dirty="0">
                <a:solidFill>
                  <a:srgbClr val="434343"/>
                </a:solidFill>
                <a:latin typeface="Trebuchet MS"/>
                <a:cs typeface="Trebuchet MS"/>
              </a:rPr>
              <a:t>and</a:t>
            </a:r>
            <a:r>
              <a:rPr sz="2400" spc="-10" dirty="0">
                <a:solidFill>
                  <a:srgbClr val="434343"/>
                </a:solidFill>
                <a:latin typeface="Trebuchet MS"/>
                <a:cs typeface="Trebuchet MS"/>
              </a:rPr>
              <a:t> </a:t>
            </a:r>
            <a:r>
              <a:rPr sz="2400" spc="-5" dirty="0">
                <a:solidFill>
                  <a:srgbClr val="434343"/>
                </a:solidFill>
                <a:latin typeface="Trebuchet MS"/>
                <a:cs typeface="Trebuchet MS"/>
              </a:rPr>
              <a:t>cleaning</a:t>
            </a:r>
            <a:r>
              <a:rPr sz="2400" spc="-10" dirty="0">
                <a:solidFill>
                  <a:srgbClr val="434343"/>
                </a:solidFill>
                <a:latin typeface="Trebuchet MS"/>
                <a:cs typeface="Trebuchet MS"/>
              </a:rPr>
              <a:t> </a:t>
            </a:r>
            <a:r>
              <a:rPr sz="2400" spc="-5" dirty="0">
                <a:solidFill>
                  <a:srgbClr val="434343"/>
                </a:solidFill>
                <a:latin typeface="Trebuchet MS"/>
                <a:cs typeface="Trebuchet MS"/>
              </a:rPr>
              <a:t>the</a:t>
            </a:r>
            <a:r>
              <a:rPr sz="2400" spc="-10" dirty="0">
                <a:solidFill>
                  <a:srgbClr val="434343"/>
                </a:solidFill>
                <a:latin typeface="Trebuchet MS"/>
                <a:cs typeface="Trebuchet MS"/>
              </a:rPr>
              <a:t> </a:t>
            </a:r>
            <a:r>
              <a:rPr sz="2400" spc="-5" dirty="0">
                <a:solidFill>
                  <a:srgbClr val="434343"/>
                </a:solidFill>
                <a:latin typeface="Trebuchet MS"/>
                <a:cs typeface="Trebuchet MS"/>
              </a:rPr>
              <a:t>data</a:t>
            </a:r>
            <a:r>
              <a:rPr sz="2400" spc="-10" dirty="0">
                <a:solidFill>
                  <a:srgbClr val="434343"/>
                </a:solidFill>
                <a:latin typeface="Trebuchet MS"/>
                <a:cs typeface="Trebuchet MS"/>
              </a:rPr>
              <a:t> </a:t>
            </a:r>
            <a:r>
              <a:rPr sz="2400" spc="-5" dirty="0">
                <a:solidFill>
                  <a:srgbClr val="434343"/>
                </a:solidFill>
                <a:latin typeface="Trebuchet MS"/>
                <a:cs typeface="Trebuchet MS"/>
              </a:rPr>
              <a:t>prior</a:t>
            </a:r>
            <a:r>
              <a:rPr sz="2400" spc="-10" dirty="0">
                <a:solidFill>
                  <a:srgbClr val="434343"/>
                </a:solidFill>
                <a:latin typeface="Trebuchet MS"/>
                <a:cs typeface="Trebuchet MS"/>
              </a:rPr>
              <a:t> </a:t>
            </a:r>
            <a:r>
              <a:rPr sz="2400" spc="-5" dirty="0">
                <a:solidFill>
                  <a:srgbClr val="434343"/>
                </a:solidFill>
                <a:latin typeface="Trebuchet MS"/>
                <a:cs typeface="Trebuchet MS"/>
              </a:rPr>
              <a:t>to</a:t>
            </a:r>
            <a:r>
              <a:rPr sz="2400" spc="-10" dirty="0">
                <a:solidFill>
                  <a:srgbClr val="434343"/>
                </a:solidFill>
                <a:latin typeface="Trebuchet MS"/>
                <a:cs typeface="Trebuchet MS"/>
              </a:rPr>
              <a:t> </a:t>
            </a:r>
            <a:r>
              <a:rPr sz="2400" spc="-5" dirty="0">
                <a:solidFill>
                  <a:srgbClr val="434343"/>
                </a:solidFill>
                <a:latin typeface="Trebuchet MS"/>
                <a:cs typeface="Trebuchet MS"/>
              </a:rPr>
              <a:t>clustering.</a:t>
            </a:r>
            <a:endParaRPr sz="2400">
              <a:latin typeface="Trebuchet MS"/>
              <a:cs typeface="Trebuchet MS"/>
            </a:endParaRPr>
          </a:p>
          <a:p>
            <a:pPr marL="927100" marR="291465" lvl="1" indent="-382270">
              <a:lnSpc>
                <a:spcPts val="2180"/>
              </a:lnSpc>
              <a:spcBef>
                <a:spcPts val="155"/>
              </a:spcBef>
              <a:buFont typeface="Arial"/>
              <a:buChar char="○"/>
              <a:tabLst>
                <a:tab pos="926465" algn="l"/>
                <a:tab pos="927100" algn="l"/>
              </a:tabLst>
            </a:pPr>
            <a:r>
              <a:rPr sz="2000" spc="-5" dirty="0">
                <a:solidFill>
                  <a:srgbClr val="434343"/>
                </a:solidFill>
                <a:latin typeface="Trebuchet MS"/>
                <a:cs typeface="Trebuchet MS"/>
              </a:rPr>
              <a:t>Categorical columns are one-hot encoded, dropping one to avoid the dummy-variable </a:t>
            </a:r>
            <a:r>
              <a:rPr sz="2000" spc="-590" dirty="0">
                <a:solidFill>
                  <a:srgbClr val="434343"/>
                </a:solidFill>
                <a:latin typeface="Trebuchet MS"/>
                <a:cs typeface="Trebuchet MS"/>
              </a:rPr>
              <a:t> </a:t>
            </a:r>
            <a:r>
              <a:rPr sz="2000" spc="-5" dirty="0">
                <a:solidFill>
                  <a:srgbClr val="434343"/>
                </a:solidFill>
                <a:latin typeface="Trebuchet MS"/>
                <a:cs typeface="Trebuchet MS"/>
              </a:rPr>
              <a:t>trap.</a:t>
            </a:r>
            <a:endParaRPr sz="2000">
              <a:latin typeface="Trebuchet MS"/>
              <a:cs typeface="Trebuchet MS"/>
            </a:endParaRPr>
          </a:p>
          <a:p>
            <a:pPr marL="469900" indent="-412750">
              <a:lnSpc>
                <a:spcPts val="2430"/>
              </a:lnSpc>
              <a:buFont typeface="Arial"/>
              <a:buChar char="●"/>
              <a:tabLst>
                <a:tab pos="469265" algn="l"/>
                <a:tab pos="469900" algn="l"/>
              </a:tabLst>
            </a:pPr>
            <a:r>
              <a:rPr sz="2400" spc="-5" dirty="0">
                <a:solidFill>
                  <a:srgbClr val="434343"/>
                </a:solidFill>
                <a:latin typeface="Trebuchet MS"/>
                <a:cs typeface="Trebuchet MS"/>
              </a:rPr>
              <a:t>Segmentation</a:t>
            </a:r>
            <a:r>
              <a:rPr sz="2400" spc="-15" dirty="0">
                <a:solidFill>
                  <a:srgbClr val="434343"/>
                </a:solidFill>
                <a:latin typeface="Trebuchet MS"/>
                <a:cs typeface="Trebuchet MS"/>
              </a:rPr>
              <a:t> </a:t>
            </a:r>
            <a:r>
              <a:rPr sz="2400" spc="-5" dirty="0">
                <a:solidFill>
                  <a:srgbClr val="434343"/>
                </a:solidFill>
                <a:latin typeface="Trebuchet MS"/>
                <a:cs typeface="Trebuchet MS"/>
              </a:rPr>
              <a:t>is</a:t>
            </a:r>
            <a:r>
              <a:rPr sz="2400" spc="-10" dirty="0">
                <a:solidFill>
                  <a:srgbClr val="434343"/>
                </a:solidFill>
                <a:latin typeface="Trebuchet MS"/>
                <a:cs typeface="Trebuchet MS"/>
              </a:rPr>
              <a:t> </a:t>
            </a:r>
            <a:r>
              <a:rPr sz="2400" spc="-5" dirty="0">
                <a:solidFill>
                  <a:srgbClr val="434343"/>
                </a:solidFill>
                <a:latin typeface="Trebuchet MS"/>
                <a:cs typeface="Trebuchet MS"/>
              </a:rPr>
              <a:t>completed</a:t>
            </a:r>
            <a:r>
              <a:rPr sz="2400" spc="-10" dirty="0">
                <a:solidFill>
                  <a:srgbClr val="434343"/>
                </a:solidFill>
                <a:latin typeface="Trebuchet MS"/>
                <a:cs typeface="Trebuchet MS"/>
              </a:rPr>
              <a:t> </a:t>
            </a:r>
            <a:r>
              <a:rPr sz="2400" spc="-5" dirty="0">
                <a:solidFill>
                  <a:srgbClr val="434343"/>
                </a:solidFill>
                <a:latin typeface="Trebuchet MS"/>
                <a:cs typeface="Trebuchet MS"/>
              </a:rPr>
              <a:t>using</a:t>
            </a:r>
            <a:r>
              <a:rPr sz="2400" spc="-10" dirty="0">
                <a:solidFill>
                  <a:srgbClr val="434343"/>
                </a:solidFill>
                <a:latin typeface="Trebuchet MS"/>
                <a:cs typeface="Trebuchet MS"/>
              </a:rPr>
              <a:t> </a:t>
            </a:r>
            <a:r>
              <a:rPr sz="2400" spc="-5" dirty="0">
                <a:solidFill>
                  <a:srgbClr val="434343"/>
                </a:solidFill>
                <a:latin typeface="Trebuchet MS"/>
                <a:cs typeface="Trebuchet MS"/>
              </a:rPr>
              <a:t>the</a:t>
            </a:r>
            <a:r>
              <a:rPr sz="2400" spc="-10" dirty="0">
                <a:solidFill>
                  <a:srgbClr val="434343"/>
                </a:solidFill>
                <a:latin typeface="Trebuchet MS"/>
                <a:cs typeface="Trebuchet MS"/>
              </a:rPr>
              <a:t> </a:t>
            </a:r>
            <a:r>
              <a:rPr sz="2400" spc="-5" dirty="0">
                <a:solidFill>
                  <a:srgbClr val="434343"/>
                </a:solidFill>
                <a:latin typeface="Trebuchet MS"/>
                <a:cs typeface="Trebuchet MS"/>
              </a:rPr>
              <a:t>items</a:t>
            </a:r>
            <a:r>
              <a:rPr sz="2400" spc="-10" dirty="0">
                <a:solidFill>
                  <a:srgbClr val="434343"/>
                </a:solidFill>
                <a:latin typeface="Trebuchet MS"/>
                <a:cs typeface="Trebuchet MS"/>
              </a:rPr>
              <a:t> </a:t>
            </a:r>
            <a:r>
              <a:rPr sz="2400" spc="-5" dirty="0">
                <a:solidFill>
                  <a:srgbClr val="434343"/>
                </a:solidFill>
                <a:latin typeface="Trebuchet MS"/>
                <a:cs typeface="Trebuchet MS"/>
              </a:rPr>
              <a:t>and</a:t>
            </a:r>
            <a:r>
              <a:rPr sz="2400" spc="-10" dirty="0">
                <a:solidFill>
                  <a:srgbClr val="434343"/>
                </a:solidFill>
                <a:latin typeface="Trebuchet MS"/>
                <a:cs typeface="Trebuchet MS"/>
              </a:rPr>
              <a:t> </a:t>
            </a:r>
            <a:r>
              <a:rPr sz="2400" spc="-5" dirty="0">
                <a:solidFill>
                  <a:srgbClr val="434343"/>
                </a:solidFill>
                <a:latin typeface="Trebuchet MS"/>
                <a:cs typeface="Trebuchet MS"/>
              </a:rPr>
              <a:t>pricing</a:t>
            </a:r>
            <a:r>
              <a:rPr sz="2400" spc="-10" dirty="0">
                <a:solidFill>
                  <a:srgbClr val="434343"/>
                </a:solidFill>
                <a:latin typeface="Trebuchet MS"/>
                <a:cs typeface="Trebuchet MS"/>
              </a:rPr>
              <a:t> </a:t>
            </a:r>
            <a:r>
              <a:rPr sz="2400" spc="-5" dirty="0">
                <a:solidFill>
                  <a:srgbClr val="434343"/>
                </a:solidFill>
                <a:latin typeface="Trebuchet MS"/>
                <a:cs typeface="Trebuchet MS"/>
              </a:rPr>
              <a:t>data,</a:t>
            </a:r>
            <a:r>
              <a:rPr sz="2400" spc="-10" dirty="0">
                <a:solidFill>
                  <a:srgbClr val="434343"/>
                </a:solidFill>
                <a:latin typeface="Trebuchet MS"/>
                <a:cs typeface="Trebuchet MS"/>
              </a:rPr>
              <a:t> </a:t>
            </a:r>
            <a:r>
              <a:rPr sz="2400" spc="-5" dirty="0">
                <a:solidFill>
                  <a:srgbClr val="434343"/>
                </a:solidFill>
                <a:latin typeface="Trebuchet MS"/>
                <a:cs typeface="Trebuchet MS"/>
              </a:rPr>
              <a:t>while profiling</a:t>
            </a:r>
            <a:endParaRPr sz="2400">
              <a:latin typeface="Trebuchet MS"/>
              <a:cs typeface="Trebuchet MS"/>
            </a:endParaRPr>
          </a:p>
          <a:p>
            <a:pPr marL="469900">
              <a:lnSpc>
                <a:spcPts val="2650"/>
              </a:lnSpc>
            </a:pPr>
            <a:r>
              <a:rPr sz="2400" spc="-5" dirty="0">
                <a:solidFill>
                  <a:srgbClr val="434343"/>
                </a:solidFill>
                <a:latin typeface="Trebuchet MS"/>
                <a:cs typeface="Trebuchet MS"/>
              </a:rPr>
              <a:t>is</a:t>
            </a:r>
            <a:r>
              <a:rPr sz="2400" spc="-15" dirty="0">
                <a:solidFill>
                  <a:srgbClr val="434343"/>
                </a:solidFill>
                <a:latin typeface="Trebuchet MS"/>
                <a:cs typeface="Trebuchet MS"/>
              </a:rPr>
              <a:t> </a:t>
            </a:r>
            <a:r>
              <a:rPr sz="2400" spc="-5" dirty="0">
                <a:solidFill>
                  <a:srgbClr val="434343"/>
                </a:solidFill>
                <a:latin typeface="Trebuchet MS"/>
                <a:cs typeface="Trebuchet MS"/>
              </a:rPr>
              <a:t>accomplished</a:t>
            </a:r>
            <a:r>
              <a:rPr sz="2400" spc="-15" dirty="0">
                <a:solidFill>
                  <a:srgbClr val="434343"/>
                </a:solidFill>
                <a:latin typeface="Trebuchet MS"/>
                <a:cs typeface="Trebuchet MS"/>
              </a:rPr>
              <a:t> </a:t>
            </a:r>
            <a:r>
              <a:rPr sz="2400" spc="-5" dirty="0">
                <a:solidFill>
                  <a:srgbClr val="434343"/>
                </a:solidFill>
                <a:latin typeface="Trebuchet MS"/>
                <a:cs typeface="Trebuchet MS"/>
              </a:rPr>
              <a:t>using</a:t>
            </a:r>
            <a:r>
              <a:rPr sz="2400" spc="-15" dirty="0">
                <a:solidFill>
                  <a:srgbClr val="434343"/>
                </a:solidFill>
                <a:latin typeface="Trebuchet MS"/>
                <a:cs typeface="Trebuchet MS"/>
              </a:rPr>
              <a:t> </a:t>
            </a:r>
            <a:r>
              <a:rPr sz="2400" spc="-5" dirty="0">
                <a:solidFill>
                  <a:srgbClr val="434343"/>
                </a:solidFill>
                <a:latin typeface="Trebuchet MS"/>
                <a:cs typeface="Trebuchet MS"/>
              </a:rPr>
              <a:t>demographic</a:t>
            </a:r>
            <a:r>
              <a:rPr sz="2400" spc="-15" dirty="0">
                <a:solidFill>
                  <a:srgbClr val="434343"/>
                </a:solidFill>
                <a:latin typeface="Trebuchet MS"/>
                <a:cs typeface="Trebuchet MS"/>
              </a:rPr>
              <a:t> </a:t>
            </a:r>
            <a:r>
              <a:rPr sz="2400" spc="-5" dirty="0">
                <a:solidFill>
                  <a:srgbClr val="434343"/>
                </a:solidFill>
                <a:latin typeface="Trebuchet MS"/>
                <a:cs typeface="Trebuchet MS"/>
              </a:rPr>
              <a:t>information</a:t>
            </a:r>
            <a:r>
              <a:rPr sz="2400" spc="-15" dirty="0">
                <a:solidFill>
                  <a:srgbClr val="434343"/>
                </a:solidFill>
                <a:latin typeface="Trebuchet MS"/>
                <a:cs typeface="Trebuchet MS"/>
              </a:rPr>
              <a:t> </a:t>
            </a:r>
            <a:r>
              <a:rPr sz="2400" spc="-5" dirty="0">
                <a:solidFill>
                  <a:srgbClr val="434343"/>
                </a:solidFill>
                <a:latin typeface="Trebuchet MS"/>
                <a:cs typeface="Trebuchet MS"/>
              </a:rPr>
              <a:t>such</a:t>
            </a:r>
            <a:r>
              <a:rPr sz="2400" spc="-15" dirty="0">
                <a:solidFill>
                  <a:srgbClr val="434343"/>
                </a:solidFill>
                <a:latin typeface="Trebuchet MS"/>
                <a:cs typeface="Trebuchet MS"/>
              </a:rPr>
              <a:t> </a:t>
            </a:r>
            <a:r>
              <a:rPr sz="2400" spc="-5" dirty="0">
                <a:solidFill>
                  <a:srgbClr val="434343"/>
                </a:solidFill>
                <a:latin typeface="Trebuchet MS"/>
                <a:cs typeface="Trebuchet MS"/>
              </a:rPr>
              <a:t>as:</a:t>
            </a:r>
            <a:endParaRPr sz="2400">
              <a:latin typeface="Trebuchet MS"/>
              <a:cs typeface="Trebuchet MS"/>
            </a:endParaRPr>
          </a:p>
          <a:p>
            <a:pPr marL="927100" lvl="1" indent="-382270">
              <a:lnSpc>
                <a:spcPts val="2185"/>
              </a:lnSpc>
              <a:buFont typeface="Arial"/>
              <a:buChar char="○"/>
              <a:tabLst>
                <a:tab pos="926465" algn="l"/>
                <a:tab pos="927100" algn="l"/>
              </a:tabLst>
            </a:pPr>
            <a:r>
              <a:rPr sz="2000" spc="-5" dirty="0">
                <a:solidFill>
                  <a:srgbClr val="434343"/>
                </a:solidFill>
                <a:latin typeface="Trebuchet MS"/>
                <a:cs typeface="Trebuchet MS"/>
              </a:rPr>
              <a:t>Age</a:t>
            </a:r>
            <a:endParaRPr sz="2000">
              <a:latin typeface="Trebuchet MS"/>
              <a:cs typeface="Trebuchet MS"/>
            </a:endParaRPr>
          </a:p>
          <a:p>
            <a:pPr marL="927100" lvl="1" indent="-382270">
              <a:lnSpc>
                <a:spcPts val="2175"/>
              </a:lnSpc>
              <a:buFont typeface="Arial"/>
              <a:buChar char="○"/>
              <a:tabLst>
                <a:tab pos="926465" algn="l"/>
                <a:tab pos="927100" algn="l"/>
              </a:tabLst>
            </a:pPr>
            <a:r>
              <a:rPr sz="2000" spc="-5" dirty="0">
                <a:solidFill>
                  <a:srgbClr val="434343"/>
                </a:solidFill>
                <a:latin typeface="Trebuchet MS"/>
                <a:cs typeface="Trebuchet MS"/>
              </a:rPr>
              <a:t>Income</a:t>
            </a:r>
            <a:endParaRPr sz="2000">
              <a:latin typeface="Trebuchet MS"/>
              <a:cs typeface="Trebuchet MS"/>
            </a:endParaRPr>
          </a:p>
          <a:p>
            <a:pPr marL="927100" lvl="1" indent="-382270">
              <a:lnSpc>
                <a:spcPts val="2175"/>
              </a:lnSpc>
              <a:buFont typeface="Arial"/>
              <a:buChar char="○"/>
              <a:tabLst>
                <a:tab pos="926465" algn="l"/>
                <a:tab pos="927100" algn="l"/>
              </a:tabLst>
            </a:pPr>
            <a:r>
              <a:rPr sz="2000" spc="-5" dirty="0">
                <a:solidFill>
                  <a:srgbClr val="434343"/>
                </a:solidFill>
                <a:latin typeface="Trebuchet MS"/>
                <a:cs typeface="Trebuchet MS"/>
              </a:rPr>
              <a:t>Household</a:t>
            </a:r>
            <a:r>
              <a:rPr sz="2000" spc="-50" dirty="0">
                <a:solidFill>
                  <a:srgbClr val="434343"/>
                </a:solidFill>
                <a:latin typeface="Trebuchet MS"/>
                <a:cs typeface="Trebuchet MS"/>
              </a:rPr>
              <a:t> </a:t>
            </a:r>
            <a:r>
              <a:rPr sz="2000" spc="-5" dirty="0">
                <a:solidFill>
                  <a:srgbClr val="434343"/>
                </a:solidFill>
                <a:latin typeface="Trebuchet MS"/>
                <a:cs typeface="Trebuchet MS"/>
              </a:rPr>
              <a:t>Size</a:t>
            </a:r>
            <a:endParaRPr sz="2000">
              <a:latin typeface="Trebuchet MS"/>
              <a:cs typeface="Trebuchet MS"/>
            </a:endParaRPr>
          </a:p>
          <a:p>
            <a:pPr marL="927100" lvl="1" indent="-382270">
              <a:lnSpc>
                <a:spcPts val="2175"/>
              </a:lnSpc>
              <a:buFont typeface="Arial"/>
              <a:buChar char="○"/>
              <a:tabLst>
                <a:tab pos="926465" algn="l"/>
                <a:tab pos="927100" algn="l"/>
              </a:tabLst>
            </a:pPr>
            <a:r>
              <a:rPr sz="2000" spc="-5" dirty="0">
                <a:solidFill>
                  <a:srgbClr val="434343"/>
                </a:solidFill>
                <a:latin typeface="Trebuchet MS"/>
                <a:cs typeface="Trebuchet MS"/>
              </a:rPr>
              <a:t>Marital</a:t>
            </a:r>
            <a:r>
              <a:rPr sz="2000" spc="-50" dirty="0">
                <a:solidFill>
                  <a:srgbClr val="434343"/>
                </a:solidFill>
                <a:latin typeface="Trebuchet MS"/>
                <a:cs typeface="Trebuchet MS"/>
              </a:rPr>
              <a:t> </a:t>
            </a:r>
            <a:r>
              <a:rPr sz="2000" spc="-5" dirty="0">
                <a:solidFill>
                  <a:srgbClr val="434343"/>
                </a:solidFill>
                <a:latin typeface="Trebuchet MS"/>
                <a:cs typeface="Trebuchet MS"/>
              </a:rPr>
              <a:t>Status</a:t>
            </a:r>
            <a:endParaRPr sz="2000">
              <a:latin typeface="Trebuchet MS"/>
              <a:cs typeface="Trebuchet MS"/>
            </a:endParaRPr>
          </a:p>
          <a:p>
            <a:pPr marL="927100" lvl="1" indent="-382270">
              <a:lnSpc>
                <a:spcPts val="2150"/>
              </a:lnSpc>
              <a:buFont typeface="Arial"/>
              <a:buChar char="○"/>
              <a:tabLst>
                <a:tab pos="926465" algn="l"/>
                <a:tab pos="927100" algn="l"/>
              </a:tabLst>
            </a:pPr>
            <a:r>
              <a:rPr sz="2000" spc="-5" dirty="0">
                <a:solidFill>
                  <a:srgbClr val="434343"/>
                </a:solidFill>
                <a:latin typeface="Trebuchet MS"/>
                <a:cs typeface="Trebuchet MS"/>
              </a:rPr>
              <a:t>Number</a:t>
            </a:r>
            <a:r>
              <a:rPr sz="2000" spc="-35" dirty="0">
                <a:solidFill>
                  <a:srgbClr val="434343"/>
                </a:solidFill>
                <a:latin typeface="Trebuchet MS"/>
                <a:cs typeface="Trebuchet MS"/>
              </a:rPr>
              <a:t> </a:t>
            </a:r>
            <a:r>
              <a:rPr sz="2000" spc="-5" dirty="0">
                <a:solidFill>
                  <a:srgbClr val="434343"/>
                </a:solidFill>
                <a:latin typeface="Trebuchet MS"/>
                <a:cs typeface="Trebuchet MS"/>
              </a:rPr>
              <a:t>of</a:t>
            </a:r>
            <a:r>
              <a:rPr sz="2000" spc="-35" dirty="0">
                <a:solidFill>
                  <a:srgbClr val="434343"/>
                </a:solidFill>
                <a:latin typeface="Trebuchet MS"/>
                <a:cs typeface="Trebuchet MS"/>
              </a:rPr>
              <a:t> </a:t>
            </a:r>
            <a:r>
              <a:rPr sz="2000" spc="-5" dirty="0">
                <a:solidFill>
                  <a:srgbClr val="434343"/>
                </a:solidFill>
                <a:latin typeface="Trebuchet MS"/>
                <a:cs typeface="Trebuchet MS"/>
              </a:rPr>
              <a:t>Children</a:t>
            </a:r>
            <a:endParaRPr sz="2000">
              <a:latin typeface="Trebuchet MS"/>
              <a:cs typeface="Trebuchet MS"/>
            </a:endParaRPr>
          </a:p>
          <a:p>
            <a:pPr marL="469900" marR="5080" indent="-412750">
              <a:lnSpc>
                <a:spcPts val="2630"/>
              </a:lnSpc>
              <a:spcBef>
                <a:spcPts val="155"/>
              </a:spcBef>
              <a:buFont typeface="Arial"/>
              <a:buChar char="●"/>
              <a:tabLst>
                <a:tab pos="469265" algn="l"/>
                <a:tab pos="469900" algn="l"/>
              </a:tabLst>
            </a:pPr>
            <a:r>
              <a:rPr sz="2400" spc="-5" dirty="0">
                <a:solidFill>
                  <a:srgbClr val="434343"/>
                </a:solidFill>
                <a:latin typeface="Trebuchet MS"/>
                <a:cs typeface="Trebuchet MS"/>
              </a:rPr>
              <a:t>Considerations are made to exclude demographic data from segmentation to </a:t>
            </a:r>
            <a:r>
              <a:rPr sz="2400" spc="-710" dirty="0">
                <a:solidFill>
                  <a:srgbClr val="434343"/>
                </a:solidFill>
                <a:latin typeface="Trebuchet MS"/>
                <a:cs typeface="Trebuchet MS"/>
              </a:rPr>
              <a:t> </a:t>
            </a:r>
            <a:r>
              <a:rPr sz="2400" spc="-5" dirty="0">
                <a:solidFill>
                  <a:srgbClr val="434343"/>
                </a:solidFill>
                <a:latin typeface="Trebuchet MS"/>
                <a:cs typeface="Trebuchet MS"/>
              </a:rPr>
              <a:t>avoid</a:t>
            </a:r>
            <a:r>
              <a:rPr sz="2400" spc="-10" dirty="0">
                <a:solidFill>
                  <a:srgbClr val="434343"/>
                </a:solidFill>
                <a:latin typeface="Trebuchet MS"/>
                <a:cs typeface="Trebuchet MS"/>
              </a:rPr>
              <a:t> </a:t>
            </a:r>
            <a:r>
              <a:rPr sz="2400" spc="-5" dirty="0">
                <a:solidFill>
                  <a:srgbClr val="434343"/>
                </a:solidFill>
                <a:latin typeface="Trebuchet MS"/>
                <a:cs typeface="Trebuchet MS"/>
              </a:rPr>
              <a:t>introducing bias into the</a:t>
            </a:r>
            <a:r>
              <a:rPr sz="2400" spc="-10" dirty="0">
                <a:solidFill>
                  <a:srgbClr val="434343"/>
                </a:solidFill>
                <a:latin typeface="Trebuchet MS"/>
                <a:cs typeface="Trebuchet MS"/>
              </a:rPr>
              <a:t> </a:t>
            </a:r>
            <a:r>
              <a:rPr sz="2400" spc="-5" dirty="0">
                <a:solidFill>
                  <a:srgbClr val="434343"/>
                </a:solidFill>
                <a:latin typeface="Trebuchet MS"/>
                <a:cs typeface="Trebuchet MS"/>
              </a:rPr>
              <a:t>analysis.</a:t>
            </a:r>
            <a:endParaRPr sz="2400">
              <a:latin typeface="Trebuchet MS"/>
              <a:cs typeface="Trebuchet MS"/>
            </a:endParaRPr>
          </a:p>
        </p:txBody>
      </p:sp>
      <p:sp>
        <p:nvSpPr>
          <p:cNvPr id="8" name="Slide Number Placeholder 7">
            <a:extLst>
              <a:ext uri="{FF2B5EF4-FFF2-40B4-BE49-F238E27FC236}">
                <a16:creationId xmlns:a16="http://schemas.microsoft.com/office/drawing/2014/main" id="{9D1BA1B0-298E-7B47-8BC7-0EBC3B59AB6E}"/>
              </a:ext>
            </a:extLst>
          </p:cNvPr>
          <p:cNvSpPr>
            <a:spLocks noGrp="1"/>
          </p:cNvSpPr>
          <p:nvPr>
            <p:ph type="sldNum" sz="quarter" idx="7"/>
          </p:nvPr>
        </p:nvSpPr>
        <p:spPr>
          <a:xfrm>
            <a:off x="11513185" y="6426240"/>
            <a:ext cx="186789" cy="203159"/>
          </a:xfrm>
        </p:spPr>
        <p:txBody>
          <a:bodyPr/>
          <a:lstStyle/>
          <a:p>
            <a:pPr marL="38100">
              <a:lnSpc>
                <a:spcPct val="100000"/>
              </a:lnSpc>
              <a:spcBef>
                <a:spcPts val="35"/>
              </a:spcBef>
            </a:pPr>
            <a:fld id="{81D60167-4931-47E6-BA6A-407CBD079E47}"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6266180" cy="574040"/>
          </a:xfrm>
          <a:prstGeom prst="rect">
            <a:avLst/>
          </a:prstGeom>
        </p:spPr>
        <p:txBody>
          <a:bodyPr vert="horz" wrap="square" lIns="0" tIns="12700" rIns="0" bIns="0" rtlCol="0">
            <a:spAutoFit/>
          </a:bodyPr>
          <a:lstStyle/>
          <a:p>
            <a:pPr marL="12700">
              <a:lnSpc>
                <a:spcPct val="100000"/>
              </a:lnSpc>
              <a:spcBef>
                <a:spcPts val="100"/>
              </a:spcBef>
            </a:pPr>
            <a:r>
              <a:rPr sz="3600" spc="-5" dirty="0"/>
              <a:t>MAR</a:t>
            </a:r>
            <a:r>
              <a:rPr sz="3600" spc="-25" dirty="0"/>
              <a:t> </a:t>
            </a:r>
            <a:r>
              <a:rPr sz="3600" spc="140" dirty="0">
                <a:latin typeface="Times New Roman"/>
                <a:cs typeface="Times New Roman"/>
              </a:rPr>
              <a:t>653</a:t>
            </a:r>
            <a:r>
              <a:rPr sz="3600" spc="140" dirty="0"/>
              <a:t>:</a:t>
            </a:r>
            <a:r>
              <a:rPr sz="3600" spc="-30" dirty="0"/>
              <a:t> </a:t>
            </a:r>
            <a:r>
              <a:rPr sz="3600" spc="-5" dirty="0"/>
              <a:t>Marketing</a:t>
            </a:r>
            <a:r>
              <a:rPr sz="3600" spc="-30" dirty="0"/>
              <a:t> </a:t>
            </a:r>
            <a:r>
              <a:rPr sz="3600" spc="-5" dirty="0"/>
              <a:t>Analytics</a:t>
            </a:r>
            <a:endParaRPr sz="3600">
              <a:latin typeface="Times New Roman"/>
              <a:cs typeface="Times New Roman"/>
            </a:endParaRPr>
          </a:p>
        </p:txBody>
      </p:sp>
      <p:sp>
        <p:nvSpPr>
          <p:cNvPr id="3" name="object 3"/>
          <p:cNvSpPr txBox="1"/>
          <p:nvPr/>
        </p:nvSpPr>
        <p:spPr>
          <a:xfrm>
            <a:off x="498524" y="1077099"/>
            <a:ext cx="10954385" cy="4122420"/>
          </a:xfrm>
          <a:prstGeom prst="rect">
            <a:avLst/>
          </a:prstGeom>
        </p:spPr>
        <p:txBody>
          <a:bodyPr vert="horz" wrap="square" lIns="0" tIns="12700" rIns="0" bIns="0" rtlCol="0">
            <a:spAutoFit/>
          </a:bodyPr>
          <a:lstStyle/>
          <a:p>
            <a:pPr marL="43815">
              <a:lnSpc>
                <a:spcPct val="100000"/>
              </a:lnSpc>
              <a:spcBef>
                <a:spcPts val="100"/>
              </a:spcBef>
            </a:pPr>
            <a:r>
              <a:rPr sz="2400" i="1" spc="-5" dirty="0">
                <a:solidFill>
                  <a:srgbClr val="3E3D3C"/>
                </a:solidFill>
                <a:latin typeface="Georgia"/>
                <a:cs typeface="Georgia"/>
              </a:rPr>
              <a:t>Optimal</a:t>
            </a:r>
            <a:r>
              <a:rPr sz="2400" i="1" spc="-35" dirty="0">
                <a:solidFill>
                  <a:srgbClr val="3E3D3C"/>
                </a:solidFill>
                <a:latin typeface="Georgia"/>
                <a:cs typeface="Georgia"/>
              </a:rPr>
              <a:t> </a:t>
            </a:r>
            <a:r>
              <a:rPr sz="2400" i="1" spc="-5" dirty="0">
                <a:solidFill>
                  <a:srgbClr val="3E3D3C"/>
                </a:solidFill>
                <a:latin typeface="Georgia"/>
                <a:cs typeface="Georgia"/>
              </a:rPr>
              <a:t>Cart</a:t>
            </a:r>
            <a:r>
              <a:rPr sz="2400" i="1" spc="-30" dirty="0">
                <a:solidFill>
                  <a:srgbClr val="3E3D3C"/>
                </a:solidFill>
                <a:latin typeface="Georgia"/>
                <a:cs typeface="Georgia"/>
              </a:rPr>
              <a:t> </a:t>
            </a:r>
            <a:r>
              <a:rPr sz="2400" i="1" spc="-5" dirty="0">
                <a:solidFill>
                  <a:srgbClr val="3E3D3C"/>
                </a:solidFill>
                <a:latin typeface="Georgia"/>
                <a:cs typeface="Georgia"/>
              </a:rPr>
              <a:t>Building</a:t>
            </a:r>
            <a:endParaRPr sz="2400" dirty="0">
              <a:latin typeface="Georgia"/>
              <a:cs typeface="Georgia"/>
            </a:endParaRPr>
          </a:p>
          <a:p>
            <a:pPr>
              <a:lnSpc>
                <a:spcPct val="100000"/>
              </a:lnSpc>
              <a:spcBef>
                <a:spcPts val="25"/>
              </a:spcBef>
            </a:pPr>
            <a:endParaRPr sz="2300" dirty="0">
              <a:latin typeface="Georgia"/>
              <a:cs typeface="Georgia"/>
            </a:endParaRPr>
          </a:p>
          <a:p>
            <a:pPr marL="501015" marR="208915" indent="-412750">
              <a:lnSpc>
                <a:spcPts val="2630"/>
              </a:lnSpc>
              <a:spcBef>
                <a:spcPts val="5"/>
              </a:spcBef>
              <a:buClr>
                <a:srgbClr val="434343"/>
              </a:buClr>
              <a:buFont typeface="Arial"/>
              <a:buChar char="●"/>
              <a:tabLst>
                <a:tab pos="501015" algn="l"/>
                <a:tab pos="501650" algn="l"/>
              </a:tabLst>
            </a:pPr>
            <a:r>
              <a:rPr sz="2400" spc="-5" dirty="0">
                <a:solidFill>
                  <a:srgbClr val="3E3D3C"/>
                </a:solidFill>
                <a:latin typeface="Trebuchet MS"/>
                <a:cs typeface="Trebuchet MS"/>
              </a:rPr>
              <a:t>The selected cluster contained nearly 20% of the entire customer base and </a:t>
            </a:r>
            <a:r>
              <a:rPr sz="2400" spc="-710" dirty="0">
                <a:solidFill>
                  <a:srgbClr val="3E3D3C"/>
                </a:solidFill>
                <a:latin typeface="Trebuchet MS"/>
                <a:cs typeface="Trebuchet MS"/>
              </a:rPr>
              <a:t> </a:t>
            </a:r>
            <a:r>
              <a:rPr sz="2400" spc="-5" dirty="0">
                <a:solidFill>
                  <a:srgbClr val="3E3D3C"/>
                </a:solidFill>
                <a:latin typeface="Trebuchet MS"/>
                <a:cs typeface="Trebuchet MS"/>
              </a:rPr>
              <a:t>use</a:t>
            </a:r>
            <a:r>
              <a:rPr sz="2400" spc="-10" dirty="0">
                <a:solidFill>
                  <a:srgbClr val="3E3D3C"/>
                </a:solidFill>
                <a:latin typeface="Trebuchet MS"/>
                <a:cs typeface="Trebuchet MS"/>
              </a:rPr>
              <a:t> </a:t>
            </a:r>
            <a:r>
              <a:rPr sz="2400" spc="-5" dirty="0">
                <a:solidFill>
                  <a:srgbClr val="3E3D3C"/>
                </a:solidFill>
                <a:latin typeface="Trebuchet MS"/>
                <a:cs typeface="Trebuchet MS"/>
              </a:rPr>
              <a:t>coupons slightly</a:t>
            </a:r>
            <a:r>
              <a:rPr sz="2400" spc="-10" dirty="0">
                <a:solidFill>
                  <a:srgbClr val="3E3D3C"/>
                </a:solidFill>
                <a:latin typeface="Trebuchet MS"/>
                <a:cs typeface="Trebuchet MS"/>
              </a:rPr>
              <a:t> </a:t>
            </a:r>
            <a:r>
              <a:rPr sz="2400" spc="-5" dirty="0">
                <a:solidFill>
                  <a:srgbClr val="3E3D3C"/>
                </a:solidFill>
                <a:latin typeface="Trebuchet MS"/>
                <a:cs typeface="Trebuchet MS"/>
              </a:rPr>
              <a:t>more often than</a:t>
            </a:r>
            <a:r>
              <a:rPr sz="2400" spc="-10" dirty="0">
                <a:solidFill>
                  <a:srgbClr val="3E3D3C"/>
                </a:solidFill>
                <a:latin typeface="Trebuchet MS"/>
                <a:cs typeface="Trebuchet MS"/>
              </a:rPr>
              <a:t> </a:t>
            </a:r>
            <a:r>
              <a:rPr sz="2400" spc="-5" dirty="0">
                <a:solidFill>
                  <a:srgbClr val="3E3D3C"/>
                </a:solidFill>
                <a:latin typeface="Trebuchet MS"/>
                <a:cs typeface="Trebuchet MS"/>
              </a:rPr>
              <a:t>the average</a:t>
            </a:r>
            <a:r>
              <a:rPr sz="2400" spc="-10" dirty="0">
                <a:solidFill>
                  <a:srgbClr val="3E3D3C"/>
                </a:solidFill>
                <a:latin typeface="Trebuchet MS"/>
                <a:cs typeface="Trebuchet MS"/>
              </a:rPr>
              <a:t> </a:t>
            </a:r>
            <a:r>
              <a:rPr sz="2400" spc="-5" dirty="0">
                <a:solidFill>
                  <a:srgbClr val="3E3D3C"/>
                </a:solidFill>
                <a:latin typeface="Trebuchet MS"/>
                <a:cs typeface="Trebuchet MS"/>
              </a:rPr>
              <a:t>customer.</a:t>
            </a:r>
            <a:endParaRPr sz="2400" dirty="0">
              <a:latin typeface="Trebuchet MS"/>
              <a:cs typeface="Trebuchet MS"/>
            </a:endParaRPr>
          </a:p>
          <a:p>
            <a:pPr marL="501015" marR="480695" indent="-412750">
              <a:lnSpc>
                <a:spcPts val="2630"/>
              </a:lnSpc>
              <a:spcBef>
                <a:spcPts val="1040"/>
              </a:spcBef>
              <a:buFont typeface="Arial"/>
              <a:buChar char="●"/>
              <a:tabLst>
                <a:tab pos="501015" algn="l"/>
                <a:tab pos="501650" algn="l"/>
              </a:tabLst>
            </a:pPr>
            <a:r>
              <a:rPr sz="2400" spc="-5" dirty="0">
                <a:solidFill>
                  <a:srgbClr val="3E3D3C"/>
                </a:solidFill>
                <a:latin typeface="Trebuchet MS"/>
                <a:cs typeface="Trebuchet MS"/>
              </a:rPr>
              <a:t>Three optimal carts are developed using Apriori Rule Association and the </a:t>
            </a:r>
            <a:r>
              <a:rPr sz="2400" spc="-710" dirty="0">
                <a:solidFill>
                  <a:srgbClr val="3E3D3C"/>
                </a:solidFill>
                <a:latin typeface="Trebuchet MS"/>
                <a:cs typeface="Trebuchet MS"/>
              </a:rPr>
              <a:t> </a:t>
            </a:r>
            <a:r>
              <a:rPr sz="2400" spc="-5" dirty="0">
                <a:solidFill>
                  <a:srgbClr val="3E3D3C"/>
                </a:solidFill>
                <a:latin typeface="Trebuchet MS"/>
                <a:cs typeface="Trebuchet MS"/>
              </a:rPr>
              <a:t>items</a:t>
            </a:r>
            <a:r>
              <a:rPr sz="2400" spc="-10" dirty="0">
                <a:solidFill>
                  <a:srgbClr val="3E3D3C"/>
                </a:solidFill>
                <a:latin typeface="Trebuchet MS"/>
                <a:cs typeface="Trebuchet MS"/>
              </a:rPr>
              <a:t> </a:t>
            </a:r>
            <a:r>
              <a:rPr sz="2400" spc="-5" dirty="0">
                <a:solidFill>
                  <a:srgbClr val="3E3D3C"/>
                </a:solidFill>
                <a:latin typeface="Trebuchet MS"/>
                <a:cs typeface="Trebuchet MS"/>
              </a:rPr>
              <a:t>purchased by households</a:t>
            </a:r>
            <a:r>
              <a:rPr sz="2400" spc="-10" dirty="0">
                <a:solidFill>
                  <a:srgbClr val="3E3D3C"/>
                </a:solidFill>
                <a:latin typeface="Trebuchet MS"/>
                <a:cs typeface="Trebuchet MS"/>
              </a:rPr>
              <a:t> </a:t>
            </a:r>
            <a:r>
              <a:rPr sz="2400" spc="-5" dirty="0">
                <a:solidFill>
                  <a:srgbClr val="3E3D3C"/>
                </a:solidFill>
                <a:latin typeface="Trebuchet MS"/>
                <a:cs typeface="Trebuchet MS"/>
              </a:rPr>
              <a:t>in this cluster.</a:t>
            </a:r>
            <a:endParaRPr sz="2400" dirty="0">
              <a:latin typeface="Trebuchet MS"/>
              <a:cs typeface="Trebuchet MS"/>
            </a:endParaRPr>
          </a:p>
          <a:p>
            <a:pPr marL="501015" marR="232410" indent="-412750">
              <a:lnSpc>
                <a:spcPts val="2630"/>
              </a:lnSpc>
              <a:spcBef>
                <a:spcPts val="1040"/>
              </a:spcBef>
              <a:buFont typeface="Arial"/>
              <a:buChar char="●"/>
              <a:tabLst>
                <a:tab pos="501015" algn="l"/>
                <a:tab pos="501650" algn="l"/>
              </a:tabLst>
            </a:pPr>
            <a:r>
              <a:rPr sz="2400" spc="-5" dirty="0">
                <a:solidFill>
                  <a:srgbClr val="3E3D3C"/>
                </a:solidFill>
                <a:latin typeface="Trebuchet MS"/>
                <a:cs typeface="Trebuchet MS"/>
              </a:rPr>
              <a:t>These</a:t>
            </a:r>
            <a:r>
              <a:rPr sz="2400" spc="-10" dirty="0">
                <a:solidFill>
                  <a:srgbClr val="3E3D3C"/>
                </a:solidFill>
                <a:latin typeface="Trebuchet MS"/>
                <a:cs typeface="Trebuchet MS"/>
              </a:rPr>
              <a:t> </a:t>
            </a:r>
            <a:r>
              <a:rPr sz="2400" spc="-5" dirty="0">
                <a:solidFill>
                  <a:srgbClr val="3E3D3C"/>
                </a:solidFill>
                <a:latin typeface="Trebuchet MS"/>
                <a:cs typeface="Trebuchet MS"/>
              </a:rPr>
              <a:t>items</a:t>
            </a:r>
            <a:r>
              <a:rPr sz="2400" spc="-10" dirty="0">
                <a:solidFill>
                  <a:srgbClr val="3E3D3C"/>
                </a:solidFill>
                <a:latin typeface="Trebuchet MS"/>
                <a:cs typeface="Trebuchet MS"/>
              </a:rPr>
              <a:t> </a:t>
            </a:r>
            <a:r>
              <a:rPr sz="2400" spc="-5" dirty="0">
                <a:solidFill>
                  <a:srgbClr val="3E3D3C"/>
                </a:solidFill>
                <a:latin typeface="Trebuchet MS"/>
                <a:cs typeface="Trebuchet MS"/>
              </a:rPr>
              <a:t>are</a:t>
            </a:r>
            <a:r>
              <a:rPr sz="2400" spc="-10" dirty="0">
                <a:solidFill>
                  <a:srgbClr val="3E3D3C"/>
                </a:solidFill>
                <a:latin typeface="Trebuchet MS"/>
                <a:cs typeface="Trebuchet MS"/>
              </a:rPr>
              <a:t> </a:t>
            </a:r>
            <a:r>
              <a:rPr sz="2400" spc="-5" dirty="0">
                <a:solidFill>
                  <a:srgbClr val="3E3D3C"/>
                </a:solidFill>
                <a:latin typeface="Trebuchet MS"/>
                <a:cs typeface="Trebuchet MS"/>
              </a:rPr>
              <a:t>selected such</a:t>
            </a:r>
            <a:r>
              <a:rPr sz="2400" spc="-10" dirty="0">
                <a:solidFill>
                  <a:srgbClr val="3E3D3C"/>
                </a:solidFill>
                <a:latin typeface="Trebuchet MS"/>
                <a:cs typeface="Trebuchet MS"/>
              </a:rPr>
              <a:t> </a:t>
            </a:r>
            <a:r>
              <a:rPr sz="2400" spc="-5" dirty="0">
                <a:solidFill>
                  <a:srgbClr val="3E3D3C"/>
                </a:solidFill>
                <a:latin typeface="Trebuchet MS"/>
                <a:cs typeface="Trebuchet MS"/>
              </a:rPr>
              <a:t>that</a:t>
            </a:r>
            <a:r>
              <a:rPr sz="2400" spc="-10" dirty="0">
                <a:solidFill>
                  <a:srgbClr val="3E3D3C"/>
                </a:solidFill>
                <a:latin typeface="Trebuchet MS"/>
                <a:cs typeface="Trebuchet MS"/>
              </a:rPr>
              <a:t> </a:t>
            </a:r>
            <a:r>
              <a:rPr sz="2400" spc="-5" dirty="0">
                <a:solidFill>
                  <a:srgbClr val="3E3D3C"/>
                </a:solidFill>
                <a:latin typeface="Trebuchet MS"/>
                <a:cs typeface="Trebuchet MS"/>
              </a:rPr>
              <a:t>when</a:t>
            </a:r>
            <a:r>
              <a:rPr sz="2400" spc="-10" dirty="0">
                <a:solidFill>
                  <a:srgbClr val="3E3D3C"/>
                </a:solidFill>
                <a:latin typeface="Trebuchet MS"/>
                <a:cs typeface="Trebuchet MS"/>
              </a:rPr>
              <a:t> </a:t>
            </a:r>
            <a:r>
              <a:rPr sz="2400" spc="-5" dirty="0">
                <a:solidFill>
                  <a:srgbClr val="3E3D3C"/>
                </a:solidFill>
                <a:latin typeface="Trebuchet MS"/>
                <a:cs typeface="Trebuchet MS"/>
              </a:rPr>
              <a:t>items from</a:t>
            </a:r>
            <a:r>
              <a:rPr sz="2400" spc="90" dirty="0">
                <a:solidFill>
                  <a:srgbClr val="3E3D3C"/>
                </a:solidFill>
                <a:latin typeface="Trebuchet MS"/>
                <a:cs typeface="Trebuchet MS"/>
              </a:rPr>
              <a:t> </a:t>
            </a:r>
            <a:r>
              <a:rPr sz="2400" i="1" spc="-5" dirty="0">
                <a:solidFill>
                  <a:srgbClr val="3E3D3C"/>
                </a:solidFill>
                <a:latin typeface="Trebuchet MS"/>
                <a:cs typeface="Trebuchet MS"/>
              </a:rPr>
              <a:t>cart</a:t>
            </a:r>
            <a:r>
              <a:rPr sz="2400" i="1" spc="-15" dirty="0">
                <a:solidFill>
                  <a:srgbClr val="3E3D3C"/>
                </a:solidFill>
                <a:latin typeface="Trebuchet MS"/>
                <a:cs typeface="Trebuchet MS"/>
              </a:rPr>
              <a:t> </a:t>
            </a:r>
            <a:r>
              <a:rPr sz="2400" i="1" dirty="0">
                <a:solidFill>
                  <a:srgbClr val="3E3D3C"/>
                </a:solidFill>
                <a:latin typeface="Trebuchet MS"/>
                <a:cs typeface="Trebuchet MS"/>
              </a:rPr>
              <a:t>1</a:t>
            </a:r>
            <a:r>
              <a:rPr sz="2400" i="1" spc="10" dirty="0">
                <a:solidFill>
                  <a:srgbClr val="3E3D3C"/>
                </a:solidFill>
                <a:latin typeface="Trebuchet MS"/>
                <a:cs typeface="Trebuchet MS"/>
              </a:rPr>
              <a:t> </a:t>
            </a:r>
            <a:r>
              <a:rPr sz="2400" spc="-5" dirty="0">
                <a:solidFill>
                  <a:srgbClr val="3E3D3C"/>
                </a:solidFill>
                <a:latin typeface="Trebuchet MS"/>
                <a:cs typeface="Trebuchet MS"/>
              </a:rPr>
              <a:t>are purchased, </a:t>
            </a:r>
            <a:r>
              <a:rPr sz="2400" spc="-710" dirty="0">
                <a:solidFill>
                  <a:srgbClr val="3E3D3C"/>
                </a:solidFill>
                <a:latin typeface="Trebuchet MS"/>
                <a:cs typeface="Trebuchet MS"/>
              </a:rPr>
              <a:t> </a:t>
            </a:r>
            <a:r>
              <a:rPr sz="2400" spc="-5" dirty="0">
                <a:solidFill>
                  <a:srgbClr val="3E3D3C"/>
                </a:solidFill>
                <a:latin typeface="Trebuchet MS"/>
                <a:cs typeface="Trebuchet MS"/>
              </a:rPr>
              <a:t>items</a:t>
            </a:r>
            <a:r>
              <a:rPr sz="2400" spc="-10" dirty="0">
                <a:solidFill>
                  <a:srgbClr val="3E3D3C"/>
                </a:solidFill>
                <a:latin typeface="Trebuchet MS"/>
                <a:cs typeface="Trebuchet MS"/>
              </a:rPr>
              <a:t> </a:t>
            </a:r>
            <a:r>
              <a:rPr sz="2400" spc="-5" dirty="0">
                <a:solidFill>
                  <a:srgbClr val="3E3D3C"/>
                </a:solidFill>
                <a:latin typeface="Trebuchet MS"/>
                <a:cs typeface="Trebuchet MS"/>
              </a:rPr>
              <a:t>from</a:t>
            </a:r>
            <a:r>
              <a:rPr sz="2400" spc="10" dirty="0">
                <a:solidFill>
                  <a:srgbClr val="3E3D3C"/>
                </a:solidFill>
                <a:latin typeface="Trebuchet MS"/>
                <a:cs typeface="Trebuchet MS"/>
              </a:rPr>
              <a:t> </a:t>
            </a:r>
            <a:r>
              <a:rPr sz="2400" i="1" spc="-5" dirty="0">
                <a:solidFill>
                  <a:srgbClr val="3E3D3C"/>
                </a:solidFill>
                <a:latin typeface="Trebuchet MS"/>
                <a:cs typeface="Trebuchet MS"/>
              </a:rPr>
              <a:t>cart</a:t>
            </a:r>
            <a:r>
              <a:rPr sz="2400" i="1" spc="-10" dirty="0">
                <a:solidFill>
                  <a:srgbClr val="3E3D3C"/>
                </a:solidFill>
                <a:latin typeface="Trebuchet MS"/>
                <a:cs typeface="Trebuchet MS"/>
              </a:rPr>
              <a:t> </a:t>
            </a:r>
            <a:r>
              <a:rPr sz="2400" i="1" dirty="0">
                <a:solidFill>
                  <a:srgbClr val="3E3D3C"/>
                </a:solidFill>
                <a:latin typeface="Trebuchet MS"/>
                <a:cs typeface="Trebuchet MS"/>
              </a:rPr>
              <a:t>2</a:t>
            </a:r>
            <a:r>
              <a:rPr sz="2400" i="1" spc="10" dirty="0">
                <a:solidFill>
                  <a:srgbClr val="3E3D3C"/>
                </a:solidFill>
                <a:latin typeface="Trebuchet MS"/>
                <a:cs typeface="Trebuchet MS"/>
              </a:rPr>
              <a:t> </a:t>
            </a:r>
            <a:r>
              <a:rPr sz="2400" spc="-5" dirty="0">
                <a:solidFill>
                  <a:srgbClr val="3E3D3C"/>
                </a:solidFill>
                <a:latin typeface="Trebuchet MS"/>
                <a:cs typeface="Trebuchet MS"/>
              </a:rPr>
              <a:t>have </a:t>
            </a:r>
            <a:r>
              <a:rPr sz="2400" dirty="0">
                <a:solidFill>
                  <a:srgbClr val="3E3D3C"/>
                </a:solidFill>
                <a:latin typeface="Trebuchet MS"/>
                <a:cs typeface="Trebuchet MS"/>
              </a:rPr>
              <a:t>a</a:t>
            </a:r>
            <a:r>
              <a:rPr sz="2400" spc="-5" dirty="0">
                <a:solidFill>
                  <a:srgbClr val="3E3D3C"/>
                </a:solidFill>
                <a:latin typeface="Trebuchet MS"/>
                <a:cs typeface="Trebuchet MS"/>
              </a:rPr>
              <a:t> discount applied.</a:t>
            </a:r>
            <a:endParaRPr sz="2400" dirty="0">
              <a:latin typeface="Trebuchet MS"/>
              <a:cs typeface="Trebuchet MS"/>
            </a:endParaRPr>
          </a:p>
          <a:p>
            <a:pPr marL="501015" marR="93980" indent="-412750" algn="just">
              <a:lnSpc>
                <a:spcPts val="2630"/>
              </a:lnSpc>
              <a:spcBef>
                <a:spcPts val="1040"/>
              </a:spcBef>
              <a:buFont typeface="Arial"/>
              <a:buChar char="●"/>
              <a:tabLst>
                <a:tab pos="501650" algn="l"/>
              </a:tabLst>
            </a:pPr>
            <a:r>
              <a:rPr sz="2400" spc="-5" dirty="0">
                <a:solidFill>
                  <a:srgbClr val="3E3D3C"/>
                </a:solidFill>
                <a:latin typeface="Trebuchet MS"/>
                <a:cs typeface="Trebuchet MS"/>
              </a:rPr>
              <a:t>This method has also been successfully implemented in predicting purchase </a:t>
            </a:r>
            <a:r>
              <a:rPr sz="2400" spc="-710" dirty="0">
                <a:solidFill>
                  <a:srgbClr val="3E3D3C"/>
                </a:solidFill>
                <a:latin typeface="Trebuchet MS"/>
                <a:cs typeface="Trebuchet MS"/>
              </a:rPr>
              <a:t> </a:t>
            </a:r>
            <a:r>
              <a:rPr sz="2400" spc="-5" dirty="0">
                <a:solidFill>
                  <a:srgbClr val="3E3D3C"/>
                </a:solidFill>
                <a:latin typeface="Trebuchet MS"/>
                <a:cs typeface="Trebuchet MS"/>
              </a:rPr>
              <a:t>behavior in an e-commerce setting, which also uses </a:t>
            </a:r>
            <a:r>
              <a:rPr sz="2400" dirty="0">
                <a:solidFill>
                  <a:srgbClr val="3E3D3C"/>
                </a:solidFill>
                <a:latin typeface="Trebuchet MS"/>
                <a:cs typeface="Trebuchet MS"/>
              </a:rPr>
              <a:t>a </a:t>
            </a:r>
            <a:r>
              <a:rPr sz="2400" spc="-5" dirty="0">
                <a:solidFill>
                  <a:srgbClr val="3E3D3C"/>
                </a:solidFill>
                <a:latin typeface="Trebuchet MS"/>
                <a:cs typeface="Trebuchet MS"/>
              </a:rPr>
              <a:t>target subset of their </a:t>
            </a:r>
            <a:r>
              <a:rPr sz="2400" spc="-710" dirty="0">
                <a:solidFill>
                  <a:srgbClr val="3E3D3C"/>
                </a:solidFill>
                <a:latin typeface="Trebuchet MS"/>
                <a:cs typeface="Trebuchet MS"/>
              </a:rPr>
              <a:t> </a:t>
            </a:r>
            <a:r>
              <a:rPr sz="2400" spc="-5" dirty="0">
                <a:solidFill>
                  <a:srgbClr val="3E3D3C"/>
                </a:solidFill>
                <a:latin typeface="Trebuchet MS"/>
                <a:cs typeface="Trebuchet MS"/>
              </a:rPr>
              <a:t>customers</a:t>
            </a:r>
            <a:r>
              <a:rPr sz="2400" spc="-10" dirty="0">
                <a:solidFill>
                  <a:srgbClr val="3E3D3C"/>
                </a:solidFill>
                <a:latin typeface="Trebuchet MS"/>
                <a:cs typeface="Trebuchet MS"/>
              </a:rPr>
              <a:t> </a:t>
            </a:r>
            <a:r>
              <a:rPr sz="2400" spc="-5" dirty="0">
                <a:solidFill>
                  <a:srgbClr val="3E3D3C"/>
                </a:solidFill>
                <a:latin typeface="Trebuchet MS"/>
                <a:cs typeface="Trebuchet MS"/>
              </a:rPr>
              <a:t>to improve the expected</a:t>
            </a:r>
            <a:r>
              <a:rPr sz="2400" spc="-10" dirty="0">
                <a:solidFill>
                  <a:srgbClr val="3E3D3C"/>
                </a:solidFill>
                <a:latin typeface="Trebuchet MS"/>
                <a:cs typeface="Trebuchet MS"/>
              </a:rPr>
              <a:t> </a:t>
            </a:r>
            <a:r>
              <a:rPr sz="2400" dirty="0">
                <a:solidFill>
                  <a:srgbClr val="3E3D3C"/>
                </a:solidFill>
                <a:latin typeface="Trebuchet MS"/>
                <a:cs typeface="Trebuchet MS"/>
              </a:rPr>
              <a:t>result.</a:t>
            </a:r>
            <a:r>
              <a:rPr sz="2400" baseline="31250" dirty="0">
                <a:solidFill>
                  <a:srgbClr val="4472C4"/>
                </a:solidFill>
                <a:latin typeface="Trebuchet MS"/>
                <a:cs typeface="Trebuchet MS"/>
              </a:rPr>
              <a:t>9</a:t>
            </a:r>
            <a:endParaRPr sz="2400" baseline="31250" dirty="0">
              <a:latin typeface="Trebuchet MS"/>
              <a:cs typeface="Trebuchet MS"/>
            </a:endParaRPr>
          </a:p>
        </p:txBody>
      </p:sp>
      <p:sp>
        <p:nvSpPr>
          <p:cNvPr id="8" name="Slide Number Placeholder 7">
            <a:extLst>
              <a:ext uri="{FF2B5EF4-FFF2-40B4-BE49-F238E27FC236}">
                <a16:creationId xmlns:a16="http://schemas.microsoft.com/office/drawing/2014/main" id="{4813124D-554B-2346-8653-015B63FED940}"/>
              </a:ext>
            </a:extLst>
          </p:cNvPr>
          <p:cNvSpPr>
            <a:spLocks noGrp="1"/>
          </p:cNvSpPr>
          <p:nvPr>
            <p:ph type="sldNum" sz="quarter" idx="7"/>
          </p:nvPr>
        </p:nvSpPr>
        <p:spPr>
          <a:xfrm>
            <a:off x="11452909" y="6426240"/>
            <a:ext cx="247065" cy="203159"/>
          </a:xfrm>
        </p:spPr>
        <p:txBody>
          <a:bodyPr/>
          <a:lstStyle/>
          <a:p>
            <a:pPr marL="38100">
              <a:lnSpc>
                <a:spcPct val="100000"/>
              </a:lnSpc>
              <a:spcBef>
                <a:spcPts val="35"/>
              </a:spcBef>
            </a:pPr>
            <a:fld id="{81D60167-4931-47E6-BA6A-407CBD079E47}"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1999" y="6857999"/>
                </a:moveTo>
                <a:lnTo>
                  <a:pt x="0" y="6857999"/>
                </a:lnTo>
                <a:lnTo>
                  <a:pt x="0" y="0"/>
                </a:lnTo>
                <a:lnTo>
                  <a:pt x="12191999" y="0"/>
                </a:lnTo>
                <a:lnTo>
                  <a:pt x="12191999" y="6857999"/>
                </a:lnTo>
                <a:close/>
              </a:path>
            </a:pathLst>
          </a:custGeom>
          <a:solidFill>
            <a:srgbClr val="E7EAEB"/>
          </a:solidFill>
        </p:spPr>
        <p:txBody>
          <a:bodyPr wrap="square" lIns="0" tIns="0" rIns="0" bIns="0" rtlCol="0"/>
          <a:lstStyle/>
          <a:p>
            <a:endParaRPr/>
          </a:p>
        </p:txBody>
      </p:sp>
      <p:grpSp>
        <p:nvGrpSpPr>
          <p:cNvPr id="3" name="object 3"/>
          <p:cNvGrpSpPr/>
          <p:nvPr/>
        </p:nvGrpSpPr>
        <p:grpSpPr>
          <a:xfrm>
            <a:off x="0" y="0"/>
            <a:ext cx="12192000" cy="6858000"/>
            <a:chOff x="0" y="0"/>
            <a:chExt cx="12192000" cy="6858000"/>
          </a:xfrm>
        </p:grpSpPr>
        <p:sp>
          <p:nvSpPr>
            <p:cNvPr id="4" name="object 4"/>
            <p:cNvSpPr/>
            <p:nvPr/>
          </p:nvSpPr>
          <p:spPr>
            <a:xfrm>
              <a:off x="0" y="0"/>
              <a:ext cx="12192000" cy="6196965"/>
            </a:xfrm>
            <a:custGeom>
              <a:avLst/>
              <a:gdLst/>
              <a:ahLst/>
              <a:cxnLst/>
              <a:rect l="l" t="t" r="r" b="b"/>
              <a:pathLst>
                <a:path w="12192000" h="6196965">
                  <a:moveTo>
                    <a:pt x="12191999" y="6196913"/>
                  </a:moveTo>
                  <a:lnTo>
                    <a:pt x="0" y="6196913"/>
                  </a:lnTo>
                  <a:lnTo>
                    <a:pt x="0" y="0"/>
                  </a:lnTo>
                  <a:lnTo>
                    <a:pt x="12191999" y="0"/>
                  </a:lnTo>
                  <a:lnTo>
                    <a:pt x="12191999" y="6196913"/>
                  </a:lnTo>
                  <a:close/>
                </a:path>
              </a:pathLst>
            </a:custGeom>
            <a:solidFill>
              <a:srgbClr val="D44500"/>
            </a:solidFill>
          </p:spPr>
          <p:txBody>
            <a:bodyPr wrap="square" lIns="0" tIns="0" rIns="0" bIns="0" rtlCol="0"/>
            <a:lstStyle/>
            <a:p>
              <a:endParaRPr/>
            </a:p>
          </p:txBody>
        </p:sp>
        <p:sp>
          <p:nvSpPr>
            <p:cNvPr id="5" name="object 5"/>
            <p:cNvSpPr/>
            <p:nvPr/>
          </p:nvSpPr>
          <p:spPr>
            <a:xfrm>
              <a:off x="0" y="6196913"/>
              <a:ext cx="12192000" cy="661670"/>
            </a:xfrm>
            <a:custGeom>
              <a:avLst/>
              <a:gdLst/>
              <a:ahLst/>
              <a:cxnLst/>
              <a:rect l="l" t="t" r="r" b="b"/>
              <a:pathLst>
                <a:path w="12192000" h="661670">
                  <a:moveTo>
                    <a:pt x="12191999" y="661085"/>
                  </a:moveTo>
                  <a:lnTo>
                    <a:pt x="0" y="661085"/>
                  </a:lnTo>
                  <a:lnTo>
                    <a:pt x="0" y="0"/>
                  </a:lnTo>
                  <a:lnTo>
                    <a:pt x="12191999" y="0"/>
                  </a:lnTo>
                  <a:lnTo>
                    <a:pt x="12191999" y="661085"/>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558800" y="6417230"/>
              <a:ext cx="1363304" cy="173970"/>
            </a:xfrm>
            <a:prstGeom prst="rect">
              <a:avLst/>
            </a:prstGeom>
          </p:spPr>
        </p:pic>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The</a:t>
            </a:r>
            <a:r>
              <a:rPr spc="-15" dirty="0"/>
              <a:t> </a:t>
            </a:r>
            <a:r>
              <a:rPr spc="-5" dirty="0"/>
              <a:t>Applied</a:t>
            </a:r>
            <a:r>
              <a:rPr spc="-15" dirty="0"/>
              <a:t> </a:t>
            </a:r>
            <a:r>
              <a:rPr spc="-5" dirty="0"/>
              <a:t>Data</a:t>
            </a:r>
            <a:r>
              <a:rPr spc="-15" dirty="0"/>
              <a:t> </a:t>
            </a:r>
            <a:r>
              <a:rPr spc="-5" dirty="0"/>
              <a:t>Science</a:t>
            </a:r>
            <a:r>
              <a:rPr spc="-10" dirty="0"/>
              <a:t> </a:t>
            </a:r>
            <a:r>
              <a:rPr spc="-5" dirty="0"/>
              <a:t>Program</a:t>
            </a:r>
            <a:r>
              <a:rPr spc="-20" dirty="0"/>
              <a:t> </a:t>
            </a:r>
            <a:r>
              <a:rPr spc="-5" dirty="0"/>
              <a:t>has</a:t>
            </a:r>
            <a:r>
              <a:rPr spc="-10" dirty="0"/>
              <a:t> </a:t>
            </a:r>
            <a:r>
              <a:rPr spc="-5" dirty="0"/>
              <a:t>seven</a:t>
            </a:r>
            <a:r>
              <a:rPr spc="-10" dirty="0"/>
              <a:t> </a:t>
            </a:r>
            <a:r>
              <a:rPr spc="-5" dirty="0"/>
              <a:t>Learning</a:t>
            </a:r>
            <a:r>
              <a:rPr spc="-15" dirty="0"/>
              <a:t> </a:t>
            </a:r>
            <a:r>
              <a:rPr spc="-5" dirty="0"/>
              <a:t>Objectives:</a:t>
            </a:r>
          </a:p>
        </p:txBody>
      </p:sp>
      <p:sp>
        <p:nvSpPr>
          <p:cNvPr id="8" name="object 8"/>
          <p:cNvSpPr txBox="1"/>
          <p:nvPr/>
        </p:nvSpPr>
        <p:spPr>
          <a:xfrm>
            <a:off x="961380" y="922567"/>
            <a:ext cx="10485755" cy="4711700"/>
          </a:xfrm>
          <a:prstGeom prst="rect">
            <a:avLst/>
          </a:prstGeom>
        </p:spPr>
        <p:txBody>
          <a:bodyPr vert="horz" wrap="square" lIns="0" tIns="161290" rIns="0" bIns="0" rtlCol="0">
            <a:spAutoFit/>
          </a:bodyPr>
          <a:lstStyle/>
          <a:p>
            <a:pPr marL="495934" indent="-442595">
              <a:lnSpc>
                <a:spcPct val="100000"/>
              </a:lnSpc>
              <a:spcBef>
                <a:spcPts val="1270"/>
              </a:spcBef>
              <a:buAutoNum type="arabicPeriod"/>
              <a:tabLst>
                <a:tab pos="495300" algn="l"/>
                <a:tab pos="496570" algn="l"/>
              </a:tabLst>
            </a:pPr>
            <a:r>
              <a:rPr sz="2400" spc="-5" dirty="0">
                <a:solidFill>
                  <a:srgbClr val="FFFFFF"/>
                </a:solidFill>
                <a:latin typeface="Georgia"/>
                <a:cs typeface="Georgia"/>
              </a:rPr>
              <a:t>Describe</a:t>
            </a:r>
            <a:r>
              <a:rPr sz="2400" spc="-10" dirty="0">
                <a:solidFill>
                  <a:srgbClr val="FFFFFF"/>
                </a:solidFill>
                <a:latin typeface="Georgia"/>
                <a:cs typeface="Georgia"/>
              </a:rPr>
              <a:t> </a:t>
            </a:r>
            <a:r>
              <a:rPr sz="2400" dirty="0">
                <a:solidFill>
                  <a:srgbClr val="FFFFFF"/>
                </a:solidFill>
                <a:latin typeface="Georgia"/>
                <a:cs typeface="Georgia"/>
              </a:rPr>
              <a:t>a</a:t>
            </a:r>
            <a:r>
              <a:rPr sz="2400" spc="-10" dirty="0">
                <a:solidFill>
                  <a:srgbClr val="FFFFFF"/>
                </a:solidFill>
                <a:latin typeface="Georgia"/>
                <a:cs typeface="Georgia"/>
              </a:rPr>
              <a:t> </a:t>
            </a:r>
            <a:r>
              <a:rPr sz="2400" spc="-5" dirty="0">
                <a:solidFill>
                  <a:srgbClr val="FFFFFF"/>
                </a:solidFill>
                <a:latin typeface="Georgia"/>
                <a:cs typeface="Georgia"/>
              </a:rPr>
              <a:t>broad</a:t>
            </a:r>
            <a:r>
              <a:rPr sz="2400" spc="-10" dirty="0">
                <a:solidFill>
                  <a:srgbClr val="FFFFFF"/>
                </a:solidFill>
                <a:latin typeface="Georgia"/>
                <a:cs typeface="Georgia"/>
              </a:rPr>
              <a:t> </a:t>
            </a:r>
            <a:r>
              <a:rPr sz="2400" spc="-5" dirty="0">
                <a:solidFill>
                  <a:srgbClr val="FFFFFF"/>
                </a:solidFill>
                <a:latin typeface="Georgia"/>
                <a:cs typeface="Georgia"/>
              </a:rPr>
              <a:t>overview</a:t>
            </a:r>
            <a:r>
              <a:rPr sz="2400" spc="-10" dirty="0">
                <a:solidFill>
                  <a:srgbClr val="FFFFFF"/>
                </a:solidFill>
                <a:latin typeface="Georgia"/>
                <a:cs typeface="Georgia"/>
              </a:rPr>
              <a:t> </a:t>
            </a:r>
            <a:r>
              <a:rPr sz="2400" spc="-5" dirty="0">
                <a:solidFill>
                  <a:srgbClr val="FFFFFF"/>
                </a:solidFill>
                <a:latin typeface="Georgia"/>
                <a:cs typeface="Georgia"/>
              </a:rPr>
              <a:t>of</a:t>
            </a:r>
            <a:r>
              <a:rPr sz="2400" spc="-10" dirty="0">
                <a:solidFill>
                  <a:srgbClr val="FFFFFF"/>
                </a:solidFill>
                <a:latin typeface="Georgia"/>
                <a:cs typeface="Georgia"/>
              </a:rPr>
              <a:t> </a:t>
            </a:r>
            <a:r>
              <a:rPr sz="2400" spc="-5" dirty="0">
                <a:solidFill>
                  <a:srgbClr val="FFFFFF"/>
                </a:solidFill>
                <a:latin typeface="Georgia"/>
                <a:cs typeface="Georgia"/>
              </a:rPr>
              <a:t>the major</a:t>
            </a:r>
            <a:r>
              <a:rPr sz="2400" spc="-10" dirty="0">
                <a:solidFill>
                  <a:srgbClr val="FFFFFF"/>
                </a:solidFill>
                <a:latin typeface="Georgia"/>
                <a:cs typeface="Georgia"/>
              </a:rPr>
              <a:t> </a:t>
            </a:r>
            <a:r>
              <a:rPr sz="2400" spc="-5" dirty="0">
                <a:solidFill>
                  <a:srgbClr val="FFFFFF"/>
                </a:solidFill>
                <a:latin typeface="Georgia"/>
                <a:cs typeface="Georgia"/>
              </a:rPr>
              <a:t>practice</a:t>
            </a:r>
            <a:r>
              <a:rPr sz="2400" spc="-10" dirty="0">
                <a:solidFill>
                  <a:srgbClr val="FFFFFF"/>
                </a:solidFill>
                <a:latin typeface="Georgia"/>
                <a:cs typeface="Georgia"/>
              </a:rPr>
              <a:t> </a:t>
            </a:r>
            <a:r>
              <a:rPr sz="2400" spc="-5" dirty="0">
                <a:solidFill>
                  <a:srgbClr val="FFFFFF"/>
                </a:solidFill>
                <a:latin typeface="Georgia"/>
                <a:cs typeface="Georgia"/>
              </a:rPr>
              <a:t>areas</a:t>
            </a:r>
            <a:r>
              <a:rPr sz="2400" spc="-10" dirty="0">
                <a:solidFill>
                  <a:srgbClr val="FFFFFF"/>
                </a:solidFill>
                <a:latin typeface="Georgia"/>
                <a:cs typeface="Georgia"/>
              </a:rPr>
              <a:t> </a:t>
            </a:r>
            <a:r>
              <a:rPr sz="2400" spc="-5" dirty="0">
                <a:solidFill>
                  <a:srgbClr val="FFFFFF"/>
                </a:solidFill>
                <a:latin typeface="Georgia"/>
                <a:cs typeface="Georgia"/>
              </a:rPr>
              <a:t>in</a:t>
            </a:r>
            <a:r>
              <a:rPr sz="2400" spc="-15" dirty="0">
                <a:solidFill>
                  <a:srgbClr val="FFFFFF"/>
                </a:solidFill>
                <a:latin typeface="Georgia"/>
                <a:cs typeface="Georgia"/>
              </a:rPr>
              <a:t> </a:t>
            </a:r>
            <a:r>
              <a:rPr sz="2400" spc="-5" dirty="0">
                <a:solidFill>
                  <a:srgbClr val="FFFFFF"/>
                </a:solidFill>
                <a:latin typeface="Georgia"/>
                <a:cs typeface="Georgia"/>
              </a:rPr>
              <a:t>data science.</a:t>
            </a:r>
            <a:endParaRPr sz="2400">
              <a:latin typeface="Georgia"/>
              <a:cs typeface="Georgia"/>
            </a:endParaRPr>
          </a:p>
          <a:p>
            <a:pPr marL="495934" indent="-481965">
              <a:lnSpc>
                <a:spcPct val="100000"/>
              </a:lnSpc>
              <a:spcBef>
                <a:spcPts val="1170"/>
              </a:spcBef>
              <a:buAutoNum type="arabicPeriod"/>
              <a:tabLst>
                <a:tab pos="495300" algn="l"/>
                <a:tab pos="496570" algn="l"/>
              </a:tabLst>
            </a:pPr>
            <a:r>
              <a:rPr sz="2400" spc="-5" dirty="0">
                <a:solidFill>
                  <a:srgbClr val="FFFFFF"/>
                </a:solidFill>
                <a:latin typeface="Georgia"/>
                <a:cs typeface="Georgia"/>
              </a:rPr>
              <a:t>Collect</a:t>
            </a:r>
            <a:r>
              <a:rPr sz="2400" spc="-25" dirty="0">
                <a:solidFill>
                  <a:srgbClr val="FFFFFF"/>
                </a:solidFill>
                <a:latin typeface="Georgia"/>
                <a:cs typeface="Georgia"/>
              </a:rPr>
              <a:t> </a:t>
            </a:r>
            <a:r>
              <a:rPr sz="2400" spc="-5" dirty="0">
                <a:solidFill>
                  <a:srgbClr val="FFFFFF"/>
                </a:solidFill>
                <a:latin typeface="Georgia"/>
                <a:cs typeface="Georgia"/>
              </a:rPr>
              <a:t>and</a:t>
            </a:r>
            <a:r>
              <a:rPr sz="2400" spc="-25" dirty="0">
                <a:solidFill>
                  <a:srgbClr val="FFFFFF"/>
                </a:solidFill>
                <a:latin typeface="Georgia"/>
                <a:cs typeface="Georgia"/>
              </a:rPr>
              <a:t> </a:t>
            </a:r>
            <a:r>
              <a:rPr sz="2400" spc="-5" dirty="0">
                <a:solidFill>
                  <a:srgbClr val="FFFFFF"/>
                </a:solidFill>
                <a:latin typeface="Georgia"/>
                <a:cs typeface="Georgia"/>
              </a:rPr>
              <a:t>organize</a:t>
            </a:r>
            <a:r>
              <a:rPr sz="2400" spc="-25" dirty="0">
                <a:solidFill>
                  <a:srgbClr val="FFFFFF"/>
                </a:solidFill>
                <a:latin typeface="Georgia"/>
                <a:cs typeface="Georgia"/>
              </a:rPr>
              <a:t> </a:t>
            </a:r>
            <a:r>
              <a:rPr sz="2400" spc="-5" dirty="0">
                <a:solidFill>
                  <a:srgbClr val="FFFFFF"/>
                </a:solidFill>
                <a:latin typeface="Georgia"/>
                <a:cs typeface="Georgia"/>
              </a:rPr>
              <a:t>data.</a:t>
            </a:r>
            <a:endParaRPr sz="2400">
              <a:latin typeface="Georgia"/>
              <a:cs typeface="Georgia"/>
            </a:endParaRPr>
          </a:p>
          <a:p>
            <a:pPr marL="495934" marR="568960" indent="-479425">
              <a:lnSpc>
                <a:spcPts val="2850"/>
              </a:lnSpc>
              <a:spcBef>
                <a:spcPts val="1290"/>
              </a:spcBef>
              <a:buAutoNum type="arabicPeriod"/>
              <a:tabLst>
                <a:tab pos="495300" algn="l"/>
                <a:tab pos="496570" algn="l"/>
              </a:tabLst>
            </a:pPr>
            <a:r>
              <a:rPr sz="2400" spc="-5" dirty="0">
                <a:solidFill>
                  <a:srgbClr val="FFFFFF"/>
                </a:solidFill>
                <a:latin typeface="Georgia"/>
                <a:cs typeface="Georgia"/>
              </a:rPr>
              <a:t>Identify patterns in data via visualization, statistical analysis, and data </a:t>
            </a:r>
            <a:r>
              <a:rPr sz="2400" spc="-565" dirty="0">
                <a:solidFill>
                  <a:srgbClr val="FFFFFF"/>
                </a:solidFill>
                <a:latin typeface="Georgia"/>
                <a:cs typeface="Georgia"/>
              </a:rPr>
              <a:t> </a:t>
            </a:r>
            <a:r>
              <a:rPr sz="2400" spc="-5" dirty="0">
                <a:solidFill>
                  <a:srgbClr val="FFFFFF"/>
                </a:solidFill>
                <a:latin typeface="Georgia"/>
                <a:cs typeface="Georgia"/>
              </a:rPr>
              <a:t>mining.</a:t>
            </a:r>
            <a:endParaRPr sz="2400">
              <a:latin typeface="Georgia"/>
              <a:cs typeface="Georgia"/>
            </a:endParaRPr>
          </a:p>
          <a:p>
            <a:pPr marL="495934" indent="-483870">
              <a:lnSpc>
                <a:spcPct val="100000"/>
              </a:lnSpc>
              <a:spcBef>
                <a:spcPts val="1080"/>
              </a:spcBef>
              <a:buAutoNum type="arabicPeriod"/>
              <a:tabLst>
                <a:tab pos="495300" algn="l"/>
                <a:tab pos="496570" algn="l"/>
              </a:tabLst>
            </a:pPr>
            <a:r>
              <a:rPr sz="2400" spc="-5" dirty="0">
                <a:solidFill>
                  <a:srgbClr val="FFFFFF"/>
                </a:solidFill>
                <a:latin typeface="Georgia"/>
                <a:cs typeface="Georgia"/>
              </a:rPr>
              <a:t>Develop</a:t>
            </a:r>
            <a:r>
              <a:rPr sz="2400" spc="-15" dirty="0">
                <a:solidFill>
                  <a:srgbClr val="FFFFFF"/>
                </a:solidFill>
                <a:latin typeface="Georgia"/>
                <a:cs typeface="Georgia"/>
              </a:rPr>
              <a:t> </a:t>
            </a:r>
            <a:r>
              <a:rPr sz="2400" spc="-5" dirty="0">
                <a:solidFill>
                  <a:srgbClr val="FFFFFF"/>
                </a:solidFill>
                <a:latin typeface="Georgia"/>
                <a:cs typeface="Georgia"/>
              </a:rPr>
              <a:t>alternative</a:t>
            </a:r>
            <a:r>
              <a:rPr sz="2400" spc="-15" dirty="0">
                <a:solidFill>
                  <a:srgbClr val="FFFFFF"/>
                </a:solidFill>
                <a:latin typeface="Georgia"/>
                <a:cs typeface="Georgia"/>
              </a:rPr>
              <a:t> </a:t>
            </a:r>
            <a:r>
              <a:rPr sz="2400" spc="-5" dirty="0">
                <a:solidFill>
                  <a:srgbClr val="FFFFFF"/>
                </a:solidFill>
                <a:latin typeface="Georgia"/>
                <a:cs typeface="Georgia"/>
              </a:rPr>
              <a:t>strategies</a:t>
            </a:r>
            <a:r>
              <a:rPr sz="2400" spc="-15" dirty="0">
                <a:solidFill>
                  <a:srgbClr val="FFFFFF"/>
                </a:solidFill>
                <a:latin typeface="Georgia"/>
                <a:cs typeface="Georgia"/>
              </a:rPr>
              <a:t> </a:t>
            </a:r>
            <a:r>
              <a:rPr sz="2400" spc="-5" dirty="0">
                <a:solidFill>
                  <a:srgbClr val="FFFFFF"/>
                </a:solidFill>
                <a:latin typeface="Georgia"/>
                <a:cs typeface="Georgia"/>
              </a:rPr>
              <a:t>based</a:t>
            </a:r>
            <a:r>
              <a:rPr sz="2400" spc="-15" dirty="0">
                <a:solidFill>
                  <a:srgbClr val="FFFFFF"/>
                </a:solidFill>
                <a:latin typeface="Georgia"/>
                <a:cs typeface="Georgia"/>
              </a:rPr>
              <a:t> </a:t>
            </a:r>
            <a:r>
              <a:rPr sz="2400" spc="-5" dirty="0">
                <a:solidFill>
                  <a:srgbClr val="FFFFFF"/>
                </a:solidFill>
                <a:latin typeface="Georgia"/>
                <a:cs typeface="Georgia"/>
              </a:rPr>
              <a:t>on</a:t>
            </a:r>
            <a:r>
              <a:rPr sz="2400" spc="-15" dirty="0">
                <a:solidFill>
                  <a:srgbClr val="FFFFFF"/>
                </a:solidFill>
                <a:latin typeface="Georgia"/>
                <a:cs typeface="Georgia"/>
              </a:rPr>
              <a:t> </a:t>
            </a:r>
            <a:r>
              <a:rPr sz="2400" spc="-5" dirty="0">
                <a:solidFill>
                  <a:srgbClr val="FFFFFF"/>
                </a:solidFill>
                <a:latin typeface="Georgia"/>
                <a:cs typeface="Georgia"/>
              </a:rPr>
              <a:t>the</a:t>
            </a:r>
            <a:r>
              <a:rPr sz="2400" spc="-15" dirty="0">
                <a:solidFill>
                  <a:srgbClr val="FFFFFF"/>
                </a:solidFill>
                <a:latin typeface="Georgia"/>
                <a:cs typeface="Georgia"/>
              </a:rPr>
              <a:t> </a:t>
            </a:r>
            <a:r>
              <a:rPr sz="2400" spc="-5" dirty="0">
                <a:solidFill>
                  <a:srgbClr val="FFFFFF"/>
                </a:solidFill>
                <a:latin typeface="Georgia"/>
                <a:cs typeface="Georgia"/>
              </a:rPr>
              <a:t>data.</a:t>
            </a:r>
            <a:endParaRPr sz="2400">
              <a:latin typeface="Georgia"/>
              <a:cs typeface="Georgia"/>
            </a:endParaRPr>
          </a:p>
          <a:p>
            <a:pPr marL="495934" marR="5080" indent="-471805">
              <a:lnSpc>
                <a:spcPts val="2850"/>
              </a:lnSpc>
              <a:spcBef>
                <a:spcPts val="1290"/>
              </a:spcBef>
              <a:buAutoNum type="arabicPeriod"/>
              <a:tabLst>
                <a:tab pos="495300" algn="l"/>
                <a:tab pos="496570" algn="l"/>
              </a:tabLst>
            </a:pPr>
            <a:r>
              <a:rPr sz="2400" spc="-5" dirty="0">
                <a:solidFill>
                  <a:srgbClr val="FFFFFF"/>
                </a:solidFill>
                <a:latin typeface="Georgia"/>
                <a:cs typeface="Georgia"/>
              </a:rPr>
              <a:t>Develop </a:t>
            </a:r>
            <a:r>
              <a:rPr sz="2400" dirty="0">
                <a:solidFill>
                  <a:srgbClr val="FFFFFF"/>
                </a:solidFill>
                <a:latin typeface="Georgia"/>
                <a:cs typeface="Georgia"/>
              </a:rPr>
              <a:t>a </a:t>
            </a:r>
            <a:r>
              <a:rPr sz="2400" spc="-5" dirty="0">
                <a:solidFill>
                  <a:srgbClr val="FFFFFF"/>
                </a:solidFill>
                <a:latin typeface="Georgia"/>
                <a:cs typeface="Georgia"/>
              </a:rPr>
              <a:t>plan of action to implement the business decisions derived from </a:t>
            </a:r>
            <a:r>
              <a:rPr sz="2400" spc="-565" dirty="0">
                <a:solidFill>
                  <a:srgbClr val="FFFFFF"/>
                </a:solidFill>
                <a:latin typeface="Georgia"/>
                <a:cs typeface="Georgia"/>
              </a:rPr>
              <a:t> </a:t>
            </a:r>
            <a:r>
              <a:rPr sz="2400" spc="-5" dirty="0">
                <a:solidFill>
                  <a:srgbClr val="FFFFFF"/>
                </a:solidFill>
                <a:latin typeface="Georgia"/>
                <a:cs typeface="Georgia"/>
              </a:rPr>
              <a:t>the</a:t>
            </a:r>
            <a:r>
              <a:rPr sz="2400" spc="-10" dirty="0">
                <a:solidFill>
                  <a:srgbClr val="FFFFFF"/>
                </a:solidFill>
                <a:latin typeface="Georgia"/>
                <a:cs typeface="Georgia"/>
              </a:rPr>
              <a:t> </a:t>
            </a:r>
            <a:r>
              <a:rPr sz="2400" spc="-5" dirty="0">
                <a:solidFill>
                  <a:srgbClr val="FFFFFF"/>
                </a:solidFill>
                <a:latin typeface="Georgia"/>
                <a:cs typeface="Georgia"/>
              </a:rPr>
              <a:t>analyses.</a:t>
            </a:r>
            <a:endParaRPr sz="2400">
              <a:latin typeface="Georgia"/>
              <a:cs typeface="Georgia"/>
            </a:endParaRPr>
          </a:p>
          <a:p>
            <a:pPr marL="495934" marR="652145" indent="-483870">
              <a:lnSpc>
                <a:spcPts val="2850"/>
              </a:lnSpc>
              <a:spcBef>
                <a:spcPts val="1200"/>
              </a:spcBef>
              <a:buAutoNum type="arabicPeriod"/>
              <a:tabLst>
                <a:tab pos="495300" algn="l"/>
                <a:tab pos="496570" algn="l"/>
              </a:tabLst>
            </a:pPr>
            <a:r>
              <a:rPr sz="2400" spc="-5" dirty="0">
                <a:solidFill>
                  <a:srgbClr val="FFFFFF"/>
                </a:solidFill>
                <a:latin typeface="Georgia"/>
                <a:cs typeface="Georgia"/>
              </a:rPr>
              <a:t>Demonstrate communication skills regarding data and its analysis for </a:t>
            </a:r>
            <a:r>
              <a:rPr sz="2400" spc="-565" dirty="0">
                <a:solidFill>
                  <a:srgbClr val="FFFFFF"/>
                </a:solidFill>
                <a:latin typeface="Georgia"/>
                <a:cs typeface="Georgia"/>
              </a:rPr>
              <a:t> </a:t>
            </a:r>
            <a:r>
              <a:rPr sz="2400" spc="-5" dirty="0">
                <a:solidFill>
                  <a:srgbClr val="FFFFFF"/>
                </a:solidFill>
                <a:latin typeface="Georgia"/>
                <a:cs typeface="Georgia"/>
              </a:rPr>
              <a:t>relevant</a:t>
            </a:r>
            <a:r>
              <a:rPr sz="2400" spc="-10" dirty="0">
                <a:solidFill>
                  <a:srgbClr val="FFFFFF"/>
                </a:solidFill>
                <a:latin typeface="Georgia"/>
                <a:cs typeface="Georgia"/>
              </a:rPr>
              <a:t> </a:t>
            </a:r>
            <a:r>
              <a:rPr sz="2400" spc="-5" dirty="0">
                <a:solidFill>
                  <a:srgbClr val="FFFFFF"/>
                </a:solidFill>
                <a:latin typeface="Georgia"/>
                <a:cs typeface="Georgia"/>
              </a:rPr>
              <a:t>professionals in</a:t>
            </a:r>
            <a:r>
              <a:rPr sz="2400" spc="-10" dirty="0">
                <a:solidFill>
                  <a:srgbClr val="FFFFFF"/>
                </a:solidFill>
                <a:latin typeface="Georgia"/>
                <a:cs typeface="Georgia"/>
              </a:rPr>
              <a:t> </a:t>
            </a:r>
            <a:r>
              <a:rPr sz="2400" spc="-5" dirty="0">
                <a:solidFill>
                  <a:srgbClr val="FFFFFF"/>
                </a:solidFill>
                <a:latin typeface="Georgia"/>
                <a:cs typeface="Georgia"/>
              </a:rPr>
              <a:t>their</a:t>
            </a:r>
            <a:r>
              <a:rPr sz="2400" spc="-10" dirty="0">
                <a:solidFill>
                  <a:srgbClr val="FFFFFF"/>
                </a:solidFill>
                <a:latin typeface="Georgia"/>
                <a:cs typeface="Georgia"/>
              </a:rPr>
              <a:t> </a:t>
            </a:r>
            <a:r>
              <a:rPr sz="2400" spc="-5" dirty="0">
                <a:solidFill>
                  <a:srgbClr val="FFFFFF"/>
                </a:solidFill>
                <a:latin typeface="Georgia"/>
                <a:cs typeface="Georgia"/>
              </a:rPr>
              <a:t>organization.</a:t>
            </a:r>
            <a:endParaRPr sz="2400">
              <a:latin typeface="Georgia"/>
              <a:cs typeface="Georgia"/>
            </a:endParaRPr>
          </a:p>
          <a:p>
            <a:pPr marL="495934" indent="-464820">
              <a:lnSpc>
                <a:spcPct val="100000"/>
              </a:lnSpc>
              <a:spcBef>
                <a:spcPts val="1080"/>
              </a:spcBef>
              <a:buAutoNum type="arabicPeriod"/>
              <a:tabLst>
                <a:tab pos="495300" algn="l"/>
                <a:tab pos="496570" algn="l"/>
              </a:tabLst>
            </a:pPr>
            <a:r>
              <a:rPr sz="2400" spc="-5" dirty="0">
                <a:solidFill>
                  <a:srgbClr val="FFFFFF"/>
                </a:solidFill>
                <a:latin typeface="Georgia"/>
                <a:cs typeface="Georgia"/>
              </a:rPr>
              <a:t>Synthesize</a:t>
            </a:r>
            <a:r>
              <a:rPr sz="2400" spc="-15" dirty="0">
                <a:solidFill>
                  <a:srgbClr val="FFFFFF"/>
                </a:solidFill>
                <a:latin typeface="Georgia"/>
                <a:cs typeface="Georgia"/>
              </a:rPr>
              <a:t> </a:t>
            </a:r>
            <a:r>
              <a:rPr sz="2400" spc="-5" dirty="0">
                <a:solidFill>
                  <a:srgbClr val="FFFFFF"/>
                </a:solidFill>
                <a:latin typeface="Georgia"/>
                <a:cs typeface="Georgia"/>
              </a:rPr>
              <a:t>the</a:t>
            </a:r>
            <a:r>
              <a:rPr sz="2400" spc="-15" dirty="0">
                <a:solidFill>
                  <a:srgbClr val="FFFFFF"/>
                </a:solidFill>
                <a:latin typeface="Georgia"/>
                <a:cs typeface="Georgia"/>
              </a:rPr>
              <a:t> </a:t>
            </a:r>
            <a:r>
              <a:rPr sz="2400" spc="-5" dirty="0">
                <a:solidFill>
                  <a:srgbClr val="FFFFFF"/>
                </a:solidFill>
                <a:latin typeface="Georgia"/>
                <a:cs typeface="Georgia"/>
              </a:rPr>
              <a:t>ethical</a:t>
            </a:r>
            <a:r>
              <a:rPr sz="2400" spc="-10" dirty="0">
                <a:solidFill>
                  <a:srgbClr val="FFFFFF"/>
                </a:solidFill>
                <a:latin typeface="Georgia"/>
                <a:cs typeface="Georgia"/>
              </a:rPr>
              <a:t> </a:t>
            </a:r>
            <a:r>
              <a:rPr sz="2400" spc="-5" dirty="0">
                <a:solidFill>
                  <a:srgbClr val="FFFFFF"/>
                </a:solidFill>
                <a:latin typeface="Georgia"/>
                <a:cs typeface="Georgia"/>
              </a:rPr>
              <a:t>dimensions</a:t>
            </a:r>
            <a:r>
              <a:rPr sz="2400" spc="-15" dirty="0">
                <a:solidFill>
                  <a:srgbClr val="FFFFFF"/>
                </a:solidFill>
                <a:latin typeface="Georgia"/>
                <a:cs typeface="Georgia"/>
              </a:rPr>
              <a:t> </a:t>
            </a:r>
            <a:r>
              <a:rPr sz="2400" spc="-5" dirty="0">
                <a:solidFill>
                  <a:srgbClr val="FFFFFF"/>
                </a:solidFill>
                <a:latin typeface="Georgia"/>
                <a:cs typeface="Georgia"/>
              </a:rPr>
              <a:t>of</a:t>
            </a:r>
            <a:r>
              <a:rPr sz="2400" spc="-10" dirty="0">
                <a:solidFill>
                  <a:srgbClr val="FFFFFF"/>
                </a:solidFill>
                <a:latin typeface="Georgia"/>
                <a:cs typeface="Georgia"/>
              </a:rPr>
              <a:t> </a:t>
            </a:r>
            <a:r>
              <a:rPr sz="2400" spc="-5" dirty="0">
                <a:solidFill>
                  <a:srgbClr val="FFFFFF"/>
                </a:solidFill>
                <a:latin typeface="Georgia"/>
                <a:cs typeface="Georgia"/>
              </a:rPr>
              <a:t>data</a:t>
            </a:r>
            <a:r>
              <a:rPr sz="2400" spc="-15" dirty="0">
                <a:solidFill>
                  <a:srgbClr val="FFFFFF"/>
                </a:solidFill>
                <a:latin typeface="Georgia"/>
                <a:cs typeface="Georgia"/>
              </a:rPr>
              <a:t> </a:t>
            </a:r>
            <a:r>
              <a:rPr sz="2400" spc="-5" dirty="0">
                <a:solidFill>
                  <a:srgbClr val="FFFFFF"/>
                </a:solidFill>
                <a:latin typeface="Georgia"/>
                <a:cs typeface="Georgia"/>
              </a:rPr>
              <a:t>science</a:t>
            </a:r>
            <a:r>
              <a:rPr sz="2400" spc="-10" dirty="0">
                <a:solidFill>
                  <a:srgbClr val="FFFFFF"/>
                </a:solidFill>
                <a:latin typeface="Georgia"/>
                <a:cs typeface="Georgia"/>
              </a:rPr>
              <a:t> </a:t>
            </a:r>
            <a:r>
              <a:rPr sz="2400" spc="-5" dirty="0">
                <a:solidFill>
                  <a:srgbClr val="FFFFFF"/>
                </a:solidFill>
                <a:latin typeface="Georgia"/>
                <a:cs typeface="Georgia"/>
              </a:rPr>
              <a:t>practice.</a:t>
            </a:r>
            <a:endParaRPr sz="2400">
              <a:latin typeface="Georgia"/>
              <a:cs typeface="Georgia"/>
            </a:endParaRPr>
          </a:p>
        </p:txBody>
      </p:sp>
      <p:sp>
        <p:nvSpPr>
          <p:cNvPr id="14" name="Slide Number Placeholder 13">
            <a:extLst>
              <a:ext uri="{FF2B5EF4-FFF2-40B4-BE49-F238E27FC236}">
                <a16:creationId xmlns:a16="http://schemas.microsoft.com/office/drawing/2014/main" id="{759035B8-56A6-9241-A311-F77A66D5F391}"/>
              </a:ext>
            </a:extLst>
          </p:cNvPr>
          <p:cNvSpPr>
            <a:spLocks noGrp="1"/>
          </p:cNvSpPr>
          <p:nvPr>
            <p:ph type="sldNum" sz="quarter" idx="7"/>
          </p:nvPr>
        </p:nvSpPr>
        <p:spPr/>
        <p:txBody>
          <a:bodyPr/>
          <a:lstStyle/>
          <a:p>
            <a:pPr marL="38100">
              <a:lnSpc>
                <a:spcPct val="100000"/>
              </a:lnSpc>
              <a:spcBef>
                <a:spcPts val="35"/>
              </a:spcBef>
            </a:pPr>
            <a:fld id="{81D60167-4931-47E6-BA6A-407CBD079E47}" type="slidenum">
              <a:rPr lang="en-US" smtClean="0"/>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6266180" cy="574040"/>
          </a:xfrm>
          <a:prstGeom prst="rect">
            <a:avLst/>
          </a:prstGeom>
        </p:spPr>
        <p:txBody>
          <a:bodyPr vert="horz" wrap="square" lIns="0" tIns="12700" rIns="0" bIns="0" rtlCol="0">
            <a:spAutoFit/>
          </a:bodyPr>
          <a:lstStyle/>
          <a:p>
            <a:pPr marL="12700">
              <a:lnSpc>
                <a:spcPct val="100000"/>
              </a:lnSpc>
              <a:spcBef>
                <a:spcPts val="100"/>
              </a:spcBef>
            </a:pPr>
            <a:r>
              <a:rPr sz="3600" spc="-5" dirty="0"/>
              <a:t>MAR</a:t>
            </a:r>
            <a:r>
              <a:rPr sz="3600" spc="-25" dirty="0"/>
              <a:t> </a:t>
            </a:r>
            <a:r>
              <a:rPr sz="3600" spc="140" dirty="0">
                <a:latin typeface="Times New Roman"/>
                <a:cs typeface="Times New Roman"/>
              </a:rPr>
              <a:t>653</a:t>
            </a:r>
            <a:r>
              <a:rPr sz="3600" spc="140" dirty="0"/>
              <a:t>:</a:t>
            </a:r>
            <a:r>
              <a:rPr sz="3600" spc="-30" dirty="0"/>
              <a:t> </a:t>
            </a:r>
            <a:r>
              <a:rPr sz="3600" spc="-5" dirty="0"/>
              <a:t>Marketing</a:t>
            </a:r>
            <a:r>
              <a:rPr sz="3600" spc="-30" dirty="0"/>
              <a:t> </a:t>
            </a:r>
            <a:r>
              <a:rPr sz="3600" spc="-5" dirty="0"/>
              <a:t>Analytics</a:t>
            </a:r>
            <a:endParaRPr sz="3600">
              <a:latin typeface="Times New Roman"/>
              <a:cs typeface="Times New Roman"/>
            </a:endParaRPr>
          </a:p>
        </p:txBody>
      </p:sp>
      <p:sp>
        <p:nvSpPr>
          <p:cNvPr id="3" name="object 3"/>
          <p:cNvSpPr txBox="1"/>
          <p:nvPr/>
        </p:nvSpPr>
        <p:spPr>
          <a:xfrm>
            <a:off x="530225" y="1077099"/>
            <a:ext cx="4080510" cy="391160"/>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3E3D3C"/>
                </a:solidFill>
                <a:latin typeface="Georgia"/>
                <a:cs typeface="Georgia"/>
              </a:rPr>
              <a:t>Optimal</a:t>
            </a:r>
            <a:r>
              <a:rPr sz="2400" i="1" spc="-45" dirty="0">
                <a:solidFill>
                  <a:srgbClr val="3E3D3C"/>
                </a:solidFill>
                <a:latin typeface="Georgia"/>
                <a:cs typeface="Georgia"/>
              </a:rPr>
              <a:t> </a:t>
            </a:r>
            <a:r>
              <a:rPr sz="2400" i="1" spc="-5" dirty="0">
                <a:solidFill>
                  <a:srgbClr val="3E3D3C"/>
                </a:solidFill>
                <a:latin typeface="Georgia"/>
                <a:cs typeface="Georgia"/>
              </a:rPr>
              <a:t>Discount</a:t>
            </a:r>
            <a:r>
              <a:rPr sz="2400" i="1" spc="-45" dirty="0">
                <a:solidFill>
                  <a:srgbClr val="3E3D3C"/>
                </a:solidFill>
                <a:latin typeface="Georgia"/>
                <a:cs typeface="Georgia"/>
              </a:rPr>
              <a:t> </a:t>
            </a:r>
            <a:r>
              <a:rPr sz="2400" i="1" spc="-5" dirty="0">
                <a:solidFill>
                  <a:srgbClr val="3E3D3C"/>
                </a:solidFill>
                <a:latin typeface="Georgia"/>
                <a:cs typeface="Georgia"/>
              </a:rPr>
              <a:t>Calculation</a:t>
            </a:r>
            <a:endParaRPr sz="2400">
              <a:latin typeface="Georgia"/>
              <a:cs typeface="Georgia"/>
            </a:endParaRPr>
          </a:p>
        </p:txBody>
      </p:sp>
      <p:sp>
        <p:nvSpPr>
          <p:cNvPr id="4" name="object 4"/>
          <p:cNvSpPr txBox="1"/>
          <p:nvPr/>
        </p:nvSpPr>
        <p:spPr>
          <a:xfrm>
            <a:off x="590096" y="2977701"/>
            <a:ext cx="10822305" cy="2760980"/>
          </a:xfrm>
          <a:prstGeom prst="rect">
            <a:avLst/>
          </a:prstGeom>
        </p:spPr>
        <p:txBody>
          <a:bodyPr vert="horz" wrap="square" lIns="0" tIns="48260" rIns="0" bIns="0" rtlCol="0">
            <a:spAutoFit/>
          </a:bodyPr>
          <a:lstStyle/>
          <a:p>
            <a:pPr marL="409575" marR="565785" indent="-397510">
              <a:lnSpc>
                <a:spcPts val="2400"/>
              </a:lnSpc>
              <a:spcBef>
                <a:spcPts val="380"/>
              </a:spcBef>
              <a:buFont typeface="Arial"/>
              <a:buChar char="●"/>
              <a:tabLst>
                <a:tab pos="409575" algn="l"/>
                <a:tab pos="410209" algn="l"/>
              </a:tabLst>
            </a:pPr>
            <a:r>
              <a:rPr sz="2200" spc="-5" dirty="0">
                <a:solidFill>
                  <a:srgbClr val="434343"/>
                </a:solidFill>
                <a:latin typeface="Trebuchet MS"/>
                <a:cs typeface="Trebuchet MS"/>
              </a:rPr>
              <a:t>The optimal coupon discount is calculated using the average discounts applied </a:t>
            </a:r>
            <a:r>
              <a:rPr sz="2200" spc="-650" dirty="0">
                <a:solidFill>
                  <a:srgbClr val="434343"/>
                </a:solidFill>
                <a:latin typeface="Trebuchet MS"/>
                <a:cs typeface="Trebuchet MS"/>
              </a:rPr>
              <a:t> </a:t>
            </a:r>
            <a:r>
              <a:rPr sz="2200" spc="-5" dirty="0">
                <a:solidFill>
                  <a:srgbClr val="434343"/>
                </a:solidFill>
                <a:latin typeface="Trebuchet MS"/>
                <a:cs typeface="Trebuchet MS"/>
              </a:rPr>
              <a:t>previously and varying the percent discount to not exceed </a:t>
            </a:r>
            <a:r>
              <a:rPr sz="2200" dirty="0">
                <a:solidFill>
                  <a:srgbClr val="434343"/>
                </a:solidFill>
                <a:latin typeface="Trebuchet MS"/>
                <a:cs typeface="Trebuchet MS"/>
              </a:rPr>
              <a:t>a </a:t>
            </a:r>
            <a:r>
              <a:rPr sz="2200" spc="-5" dirty="0">
                <a:solidFill>
                  <a:srgbClr val="434343"/>
                </a:solidFill>
                <a:latin typeface="Trebuchet MS"/>
                <a:cs typeface="Trebuchet MS"/>
              </a:rPr>
              <a:t>$10,000 liability </a:t>
            </a:r>
            <a:r>
              <a:rPr sz="2200" dirty="0">
                <a:solidFill>
                  <a:srgbClr val="434343"/>
                </a:solidFill>
                <a:latin typeface="Trebuchet MS"/>
                <a:cs typeface="Trebuchet MS"/>
              </a:rPr>
              <a:t> </a:t>
            </a:r>
            <a:r>
              <a:rPr sz="2200" spc="-5" dirty="0">
                <a:solidFill>
                  <a:srgbClr val="434343"/>
                </a:solidFill>
                <a:latin typeface="Trebuchet MS"/>
                <a:cs typeface="Trebuchet MS"/>
              </a:rPr>
              <a:t>margin.</a:t>
            </a:r>
            <a:endParaRPr sz="2200" dirty="0">
              <a:latin typeface="Trebuchet MS"/>
              <a:cs typeface="Trebuchet MS"/>
            </a:endParaRPr>
          </a:p>
          <a:p>
            <a:pPr marL="409575" marR="558165" indent="-397510">
              <a:lnSpc>
                <a:spcPts val="2400"/>
              </a:lnSpc>
              <a:spcBef>
                <a:spcPts val="1050"/>
              </a:spcBef>
              <a:buFont typeface="Arial"/>
              <a:buChar char="●"/>
              <a:tabLst>
                <a:tab pos="409575" algn="l"/>
                <a:tab pos="410209" algn="l"/>
              </a:tabLst>
            </a:pPr>
            <a:r>
              <a:rPr sz="2200" spc="-5" dirty="0">
                <a:solidFill>
                  <a:srgbClr val="434343"/>
                </a:solidFill>
                <a:latin typeface="Trebuchet MS"/>
                <a:cs typeface="Trebuchet MS"/>
              </a:rPr>
              <a:t>This resulted in an expected 137% increase in gross revenue for the affected </a:t>
            </a:r>
            <a:r>
              <a:rPr sz="2200" dirty="0">
                <a:solidFill>
                  <a:srgbClr val="434343"/>
                </a:solidFill>
                <a:latin typeface="Trebuchet MS"/>
                <a:cs typeface="Trebuchet MS"/>
              </a:rPr>
              <a:t> </a:t>
            </a:r>
            <a:r>
              <a:rPr sz="2200" spc="-5" dirty="0">
                <a:solidFill>
                  <a:srgbClr val="434343"/>
                </a:solidFill>
                <a:latin typeface="Trebuchet MS"/>
                <a:cs typeface="Trebuchet MS"/>
              </a:rPr>
              <a:t>products,</a:t>
            </a:r>
            <a:r>
              <a:rPr sz="2200" spc="-15" dirty="0">
                <a:solidFill>
                  <a:srgbClr val="434343"/>
                </a:solidFill>
                <a:latin typeface="Trebuchet MS"/>
                <a:cs typeface="Trebuchet MS"/>
              </a:rPr>
              <a:t> </a:t>
            </a:r>
            <a:r>
              <a:rPr sz="2200" spc="-5" dirty="0">
                <a:solidFill>
                  <a:srgbClr val="434343"/>
                </a:solidFill>
                <a:latin typeface="Trebuchet MS"/>
                <a:cs typeface="Trebuchet MS"/>
              </a:rPr>
              <a:t>with</a:t>
            </a:r>
            <a:r>
              <a:rPr sz="2200" spc="-10" dirty="0">
                <a:solidFill>
                  <a:srgbClr val="434343"/>
                </a:solidFill>
                <a:latin typeface="Trebuchet MS"/>
                <a:cs typeface="Trebuchet MS"/>
              </a:rPr>
              <a:t> </a:t>
            </a:r>
            <a:r>
              <a:rPr sz="2200" dirty="0">
                <a:solidFill>
                  <a:srgbClr val="434343"/>
                </a:solidFill>
                <a:latin typeface="Trebuchet MS"/>
                <a:cs typeface="Trebuchet MS"/>
              </a:rPr>
              <a:t>a</a:t>
            </a:r>
            <a:r>
              <a:rPr sz="2200" spc="-10" dirty="0">
                <a:solidFill>
                  <a:srgbClr val="434343"/>
                </a:solidFill>
                <a:latin typeface="Trebuchet MS"/>
                <a:cs typeface="Trebuchet MS"/>
              </a:rPr>
              <a:t> </a:t>
            </a:r>
            <a:r>
              <a:rPr sz="2200" spc="-5" dirty="0">
                <a:solidFill>
                  <a:srgbClr val="434343"/>
                </a:solidFill>
                <a:latin typeface="Trebuchet MS"/>
                <a:cs typeface="Trebuchet MS"/>
              </a:rPr>
              <a:t>$4,000</a:t>
            </a:r>
            <a:r>
              <a:rPr sz="2200" spc="-10" dirty="0">
                <a:solidFill>
                  <a:srgbClr val="434343"/>
                </a:solidFill>
                <a:latin typeface="Trebuchet MS"/>
                <a:cs typeface="Trebuchet MS"/>
              </a:rPr>
              <a:t> </a:t>
            </a:r>
            <a:r>
              <a:rPr sz="2200" spc="-5" dirty="0">
                <a:solidFill>
                  <a:srgbClr val="434343"/>
                </a:solidFill>
                <a:latin typeface="Trebuchet MS"/>
                <a:cs typeface="Trebuchet MS"/>
              </a:rPr>
              <a:t>reduction</a:t>
            </a:r>
            <a:r>
              <a:rPr sz="2200" spc="-10" dirty="0">
                <a:solidFill>
                  <a:srgbClr val="434343"/>
                </a:solidFill>
                <a:latin typeface="Trebuchet MS"/>
                <a:cs typeface="Trebuchet MS"/>
              </a:rPr>
              <a:t> </a:t>
            </a:r>
            <a:r>
              <a:rPr sz="2200" spc="-5" dirty="0">
                <a:solidFill>
                  <a:srgbClr val="434343"/>
                </a:solidFill>
                <a:latin typeface="Trebuchet MS"/>
                <a:cs typeface="Trebuchet MS"/>
              </a:rPr>
              <a:t>in</a:t>
            </a:r>
            <a:r>
              <a:rPr sz="2200" spc="-10" dirty="0">
                <a:solidFill>
                  <a:srgbClr val="434343"/>
                </a:solidFill>
                <a:latin typeface="Trebuchet MS"/>
                <a:cs typeface="Trebuchet MS"/>
              </a:rPr>
              <a:t> </a:t>
            </a:r>
            <a:r>
              <a:rPr sz="2200" spc="-5" dirty="0">
                <a:solidFill>
                  <a:srgbClr val="434343"/>
                </a:solidFill>
                <a:latin typeface="Trebuchet MS"/>
                <a:cs typeface="Trebuchet MS"/>
              </a:rPr>
              <a:t>liability</a:t>
            </a:r>
            <a:r>
              <a:rPr sz="2200" spc="-10" dirty="0">
                <a:solidFill>
                  <a:srgbClr val="434343"/>
                </a:solidFill>
                <a:latin typeface="Trebuchet MS"/>
                <a:cs typeface="Trebuchet MS"/>
              </a:rPr>
              <a:t> </a:t>
            </a:r>
            <a:r>
              <a:rPr sz="2200" spc="-5" dirty="0">
                <a:solidFill>
                  <a:srgbClr val="434343"/>
                </a:solidFill>
                <a:latin typeface="Trebuchet MS"/>
                <a:cs typeface="Trebuchet MS"/>
              </a:rPr>
              <a:t>from</a:t>
            </a:r>
            <a:r>
              <a:rPr sz="2200" spc="-10" dirty="0">
                <a:solidFill>
                  <a:srgbClr val="434343"/>
                </a:solidFill>
                <a:latin typeface="Trebuchet MS"/>
                <a:cs typeface="Trebuchet MS"/>
              </a:rPr>
              <a:t> </a:t>
            </a:r>
            <a:r>
              <a:rPr sz="2200" spc="-5" dirty="0">
                <a:solidFill>
                  <a:srgbClr val="434343"/>
                </a:solidFill>
                <a:latin typeface="Trebuchet MS"/>
                <a:cs typeface="Trebuchet MS"/>
              </a:rPr>
              <a:t>other</a:t>
            </a:r>
            <a:r>
              <a:rPr sz="2200" spc="-10" dirty="0">
                <a:solidFill>
                  <a:srgbClr val="434343"/>
                </a:solidFill>
                <a:latin typeface="Trebuchet MS"/>
                <a:cs typeface="Trebuchet MS"/>
              </a:rPr>
              <a:t> </a:t>
            </a:r>
            <a:r>
              <a:rPr sz="2200" spc="-5" dirty="0">
                <a:solidFill>
                  <a:srgbClr val="434343"/>
                </a:solidFill>
                <a:latin typeface="Trebuchet MS"/>
                <a:cs typeface="Trebuchet MS"/>
              </a:rPr>
              <a:t>recurring</a:t>
            </a:r>
            <a:r>
              <a:rPr sz="2200" spc="-10" dirty="0">
                <a:solidFill>
                  <a:srgbClr val="434343"/>
                </a:solidFill>
                <a:latin typeface="Trebuchet MS"/>
                <a:cs typeface="Trebuchet MS"/>
              </a:rPr>
              <a:t> </a:t>
            </a:r>
            <a:r>
              <a:rPr sz="2200" spc="-5" dirty="0">
                <a:solidFill>
                  <a:srgbClr val="434343"/>
                </a:solidFill>
                <a:latin typeface="Trebuchet MS"/>
                <a:cs typeface="Trebuchet MS"/>
              </a:rPr>
              <a:t>promotions.</a:t>
            </a:r>
            <a:endParaRPr sz="2200" dirty="0">
              <a:latin typeface="Trebuchet MS"/>
              <a:cs typeface="Trebuchet MS"/>
            </a:endParaRPr>
          </a:p>
          <a:p>
            <a:pPr marL="409575" marR="5080" indent="-397510">
              <a:lnSpc>
                <a:spcPts val="2400"/>
              </a:lnSpc>
              <a:spcBef>
                <a:spcPts val="1050"/>
              </a:spcBef>
              <a:buFont typeface="Arial"/>
              <a:buChar char="●"/>
              <a:tabLst>
                <a:tab pos="409575" algn="l"/>
                <a:tab pos="410209" algn="l"/>
              </a:tabLst>
            </a:pPr>
            <a:r>
              <a:rPr sz="2200" spc="-5" dirty="0">
                <a:solidFill>
                  <a:srgbClr val="434343"/>
                </a:solidFill>
                <a:latin typeface="Trebuchet MS"/>
                <a:cs typeface="Trebuchet MS"/>
              </a:rPr>
              <a:t>The promotion was recommended to be ran for one month to measure the </a:t>
            </a:r>
            <a:r>
              <a:rPr sz="2200" dirty="0">
                <a:solidFill>
                  <a:srgbClr val="434343"/>
                </a:solidFill>
                <a:latin typeface="Trebuchet MS"/>
                <a:cs typeface="Trebuchet MS"/>
              </a:rPr>
              <a:t> </a:t>
            </a:r>
            <a:r>
              <a:rPr sz="2200" spc="-5" dirty="0">
                <a:solidFill>
                  <a:srgbClr val="434343"/>
                </a:solidFill>
                <a:latin typeface="Trebuchet MS"/>
                <a:cs typeface="Trebuchet MS"/>
              </a:rPr>
              <a:t>participation from the targeted group, with well defined goals and expectations to </a:t>
            </a:r>
            <a:r>
              <a:rPr sz="2200" spc="-650" dirty="0">
                <a:solidFill>
                  <a:srgbClr val="434343"/>
                </a:solidFill>
                <a:latin typeface="Trebuchet MS"/>
                <a:cs typeface="Trebuchet MS"/>
              </a:rPr>
              <a:t> </a:t>
            </a:r>
            <a:r>
              <a:rPr sz="2200" spc="-5" dirty="0">
                <a:solidFill>
                  <a:srgbClr val="434343"/>
                </a:solidFill>
                <a:latin typeface="Trebuchet MS"/>
                <a:cs typeface="Trebuchet MS"/>
              </a:rPr>
              <a:t>measure</a:t>
            </a:r>
            <a:r>
              <a:rPr sz="2200" spc="-10" dirty="0">
                <a:solidFill>
                  <a:srgbClr val="434343"/>
                </a:solidFill>
                <a:latin typeface="Trebuchet MS"/>
                <a:cs typeface="Trebuchet MS"/>
              </a:rPr>
              <a:t> </a:t>
            </a:r>
            <a:r>
              <a:rPr sz="2200" spc="-5" dirty="0">
                <a:solidFill>
                  <a:srgbClr val="434343"/>
                </a:solidFill>
                <a:latin typeface="Trebuchet MS"/>
                <a:cs typeface="Trebuchet MS"/>
              </a:rPr>
              <a:t>success.</a:t>
            </a:r>
            <a:endParaRPr sz="2200" dirty="0">
              <a:latin typeface="Trebuchet MS"/>
              <a:cs typeface="Trebuchet MS"/>
            </a:endParaRPr>
          </a:p>
        </p:txBody>
      </p:sp>
      <p:pic>
        <p:nvPicPr>
          <p:cNvPr id="5" name="object 5"/>
          <p:cNvPicPr/>
          <p:nvPr/>
        </p:nvPicPr>
        <p:blipFill>
          <a:blip r:embed="rId2" cstate="print"/>
          <a:stretch>
            <a:fillRect/>
          </a:stretch>
        </p:blipFill>
        <p:spPr>
          <a:xfrm>
            <a:off x="1162050" y="1596002"/>
            <a:ext cx="9867899" cy="1276349"/>
          </a:xfrm>
          <a:prstGeom prst="rect">
            <a:avLst/>
          </a:prstGeom>
        </p:spPr>
      </p:pic>
      <p:sp>
        <p:nvSpPr>
          <p:cNvPr id="10" name="Slide Number Placeholder 9">
            <a:extLst>
              <a:ext uri="{FF2B5EF4-FFF2-40B4-BE49-F238E27FC236}">
                <a16:creationId xmlns:a16="http://schemas.microsoft.com/office/drawing/2014/main" id="{895AAAA7-5311-3748-81BD-4FA45F497ABA}"/>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6266180" cy="574040"/>
          </a:xfrm>
          <a:prstGeom prst="rect">
            <a:avLst/>
          </a:prstGeom>
        </p:spPr>
        <p:txBody>
          <a:bodyPr vert="horz" wrap="square" lIns="0" tIns="12700" rIns="0" bIns="0" rtlCol="0">
            <a:spAutoFit/>
          </a:bodyPr>
          <a:lstStyle/>
          <a:p>
            <a:pPr marL="12700">
              <a:lnSpc>
                <a:spcPct val="100000"/>
              </a:lnSpc>
              <a:spcBef>
                <a:spcPts val="100"/>
              </a:spcBef>
            </a:pPr>
            <a:r>
              <a:rPr sz="3600" spc="-5" dirty="0"/>
              <a:t>MAR</a:t>
            </a:r>
            <a:r>
              <a:rPr sz="3600" spc="-25" dirty="0"/>
              <a:t> </a:t>
            </a:r>
            <a:r>
              <a:rPr sz="3600" spc="140" dirty="0">
                <a:latin typeface="Times New Roman"/>
                <a:cs typeface="Times New Roman"/>
              </a:rPr>
              <a:t>653</a:t>
            </a:r>
            <a:r>
              <a:rPr sz="3600" spc="140" dirty="0"/>
              <a:t>:</a:t>
            </a:r>
            <a:r>
              <a:rPr sz="3600" spc="-30" dirty="0"/>
              <a:t> </a:t>
            </a:r>
            <a:r>
              <a:rPr sz="3600" spc="-5" dirty="0"/>
              <a:t>Marketing</a:t>
            </a:r>
            <a:r>
              <a:rPr sz="3600" spc="-30" dirty="0"/>
              <a:t> </a:t>
            </a:r>
            <a:r>
              <a:rPr sz="3600" spc="-5" dirty="0"/>
              <a:t>Analytics</a:t>
            </a:r>
            <a:endParaRPr sz="3600">
              <a:latin typeface="Times New Roman"/>
              <a:cs typeface="Times New Roman"/>
            </a:endParaRPr>
          </a:p>
        </p:txBody>
      </p:sp>
      <p:sp>
        <p:nvSpPr>
          <p:cNvPr id="3" name="object 3"/>
          <p:cNvSpPr txBox="1"/>
          <p:nvPr/>
        </p:nvSpPr>
        <p:spPr>
          <a:xfrm>
            <a:off x="521074" y="1077099"/>
            <a:ext cx="11203305" cy="4127500"/>
          </a:xfrm>
          <a:prstGeom prst="rect">
            <a:avLst/>
          </a:prstGeom>
        </p:spPr>
        <p:txBody>
          <a:bodyPr vert="horz" wrap="square" lIns="0" tIns="12700" rIns="0" bIns="0" rtlCol="0">
            <a:spAutoFit/>
          </a:bodyPr>
          <a:lstStyle/>
          <a:p>
            <a:pPr marL="21590">
              <a:lnSpc>
                <a:spcPct val="100000"/>
              </a:lnSpc>
              <a:spcBef>
                <a:spcPts val="100"/>
              </a:spcBef>
            </a:pPr>
            <a:r>
              <a:rPr sz="2400" i="1" spc="-5" dirty="0">
                <a:solidFill>
                  <a:srgbClr val="3E3D3C"/>
                </a:solidFill>
                <a:latin typeface="Georgia"/>
                <a:cs typeface="Georgia"/>
              </a:rPr>
              <a:t>Reflection</a:t>
            </a:r>
            <a:endParaRPr sz="2400" dirty="0">
              <a:latin typeface="Georgia"/>
              <a:cs typeface="Georgia"/>
            </a:endParaRPr>
          </a:p>
          <a:p>
            <a:pPr>
              <a:lnSpc>
                <a:spcPct val="100000"/>
              </a:lnSpc>
              <a:spcBef>
                <a:spcPts val="15"/>
              </a:spcBef>
            </a:pPr>
            <a:endParaRPr sz="2350" dirty="0">
              <a:latin typeface="Georgia"/>
              <a:cs typeface="Georgia"/>
            </a:endParaRPr>
          </a:p>
          <a:p>
            <a:pPr marL="424815" marR="261620" indent="-412750">
              <a:lnSpc>
                <a:spcPts val="2630"/>
              </a:lnSpc>
              <a:buFont typeface="Arial"/>
              <a:buChar char="●"/>
              <a:tabLst>
                <a:tab pos="424815" algn="l"/>
                <a:tab pos="425450" algn="l"/>
              </a:tabLst>
            </a:pPr>
            <a:r>
              <a:rPr sz="2400" spc="-5" dirty="0">
                <a:solidFill>
                  <a:srgbClr val="3E3D3C"/>
                </a:solidFill>
                <a:latin typeface="Trebuchet MS"/>
                <a:cs typeface="Trebuchet MS"/>
              </a:rPr>
              <a:t>This project provided the opportunity to organize and analyze transaction </a:t>
            </a:r>
            <a:r>
              <a:rPr sz="2400" dirty="0">
                <a:solidFill>
                  <a:srgbClr val="3E3D3C"/>
                </a:solidFill>
                <a:latin typeface="Trebuchet MS"/>
                <a:cs typeface="Trebuchet MS"/>
              </a:rPr>
              <a:t> </a:t>
            </a:r>
            <a:r>
              <a:rPr sz="2400" spc="-5" dirty="0">
                <a:solidFill>
                  <a:srgbClr val="3E3D3C"/>
                </a:solidFill>
                <a:latin typeface="Trebuchet MS"/>
                <a:cs typeface="Trebuchet MS"/>
              </a:rPr>
              <a:t>information using data mining techniques, as well as visualization to identify </a:t>
            </a:r>
            <a:r>
              <a:rPr sz="2400" spc="-710" dirty="0">
                <a:solidFill>
                  <a:srgbClr val="3E3D3C"/>
                </a:solidFill>
                <a:latin typeface="Trebuchet MS"/>
                <a:cs typeface="Trebuchet MS"/>
              </a:rPr>
              <a:t> </a:t>
            </a:r>
            <a:r>
              <a:rPr sz="2400" spc="-5" dirty="0">
                <a:solidFill>
                  <a:srgbClr val="3E3D3C"/>
                </a:solidFill>
                <a:latin typeface="Trebuchet MS"/>
                <a:cs typeface="Trebuchet MS"/>
              </a:rPr>
              <a:t>patterns</a:t>
            </a:r>
            <a:r>
              <a:rPr sz="2400" spc="-10" dirty="0">
                <a:solidFill>
                  <a:srgbClr val="3E3D3C"/>
                </a:solidFill>
                <a:latin typeface="Trebuchet MS"/>
                <a:cs typeface="Trebuchet MS"/>
              </a:rPr>
              <a:t> </a:t>
            </a:r>
            <a:r>
              <a:rPr sz="2400" spc="-5" dirty="0">
                <a:solidFill>
                  <a:srgbClr val="3E3D3C"/>
                </a:solidFill>
                <a:latin typeface="Trebuchet MS"/>
                <a:cs typeface="Trebuchet MS"/>
              </a:rPr>
              <a:t>for customer targeting.</a:t>
            </a:r>
            <a:endParaRPr sz="2400" dirty="0">
              <a:latin typeface="Trebuchet MS"/>
              <a:cs typeface="Trebuchet MS"/>
            </a:endParaRPr>
          </a:p>
          <a:p>
            <a:pPr marL="424815" marR="5080" indent="-412750">
              <a:lnSpc>
                <a:spcPts val="2630"/>
              </a:lnSpc>
              <a:spcBef>
                <a:spcPts val="1035"/>
              </a:spcBef>
              <a:buFont typeface="Arial"/>
              <a:buChar char="●"/>
              <a:tabLst>
                <a:tab pos="424815" algn="l"/>
                <a:tab pos="425450" algn="l"/>
              </a:tabLst>
            </a:pPr>
            <a:r>
              <a:rPr sz="2400" spc="-5" dirty="0">
                <a:solidFill>
                  <a:srgbClr val="3E3D3C"/>
                </a:solidFill>
                <a:latin typeface="Trebuchet MS"/>
                <a:cs typeface="Trebuchet MS"/>
              </a:rPr>
              <a:t>It was necessary to develop </a:t>
            </a:r>
            <a:r>
              <a:rPr sz="2400" dirty="0">
                <a:solidFill>
                  <a:srgbClr val="3E3D3C"/>
                </a:solidFill>
                <a:latin typeface="Trebuchet MS"/>
                <a:cs typeface="Trebuchet MS"/>
              </a:rPr>
              <a:t>a </a:t>
            </a:r>
            <a:r>
              <a:rPr sz="2400" spc="-5" dirty="0">
                <a:solidFill>
                  <a:srgbClr val="3E3D3C"/>
                </a:solidFill>
                <a:latin typeface="Trebuchet MS"/>
                <a:cs typeface="Trebuchet MS"/>
              </a:rPr>
              <a:t>plan of action to quantify the insights developed </a:t>
            </a:r>
            <a:r>
              <a:rPr sz="2400" spc="-710" dirty="0">
                <a:solidFill>
                  <a:srgbClr val="3E3D3C"/>
                </a:solidFill>
                <a:latin typeface="Trebuchet MS"/>
                <a:cs typeface="Trebuchet MS"/>
              </a:rPr>
              <a:t> </a:t>
            </a:r>
            <a:r>
              <a:rPr sz="2400" spc="-5" dirty="0">
                <a:solidFill>
                  <a:srgbClr val="3E3D3C"/>
                </a:solidFill>
                <a:latin typeface="Trebuchet MS"/>
                <a:cs typeface="Trebuchet MS"/>
              </a:rPr>
              <a:t>in</a:t>
            </a:r>
            <a:r>
              <a:rPr sz="2400" spc="-10" dirty="0">
                <a:solidFill>
                  <a:srgbClr val="3E3D3C"/>
                </a:solidFill>
                <a:latin typeface="Trebuchet MS"/>
                <a:cs typeface="Trebuchet MS"/>
              </a:rPr>
              <a:t> </a:t>
            </a:r>
            <a:r>
              <a:rPr sz="2400" spc="-5" dirty="0">
                <a:solidFill>
                  <a:srgbClr val="3E3D3C"/>
                </a:solidFill>
                <a:latin typeface="Trebuchet MS"/>
                <a:cs typeface="Trebuchet MS"/>
              </a:rPr>
              <a:t>this analysis,</a:t>
            </a:r>
            <a:r>
              <a:rPr sz="2400" spc="-10" dirty="0">
                <a:solidFill>
                  <a:srgbClr val="3E3D3C"/>
                </a:solidFill>
                <a:latin typeface="Trebuchet MS"/>
                <a:cs typeface="Trebuchet MS"/>
              </a:rPr>
              <a:t> </a:t>
            </a:r>
            <a:r>
              <a:rPr sz="2400" spc="-5" dirty="0">
                <a:solidFill>
                  <a:srgbClr val="3E3D3C"/>
                </a:solidFill>
                <a:latin typeface="Trebuchet MS"/>
                <a:cs typeface="Trebuchet MS"/>
              </a:rPr>
              <a:t>which translates</a:t>
            </a:r>
            <a:r>
              <a:rPr sz="2400" spc="-10" dirty="0">
                <a:solidFill>
                  <a:srgbClr val="3E3D3C"/>
                </a:solidFill>
                <a:latin typeface="Trebuchet MS"/>
                <a:cs typeface="Trebuchet MS"/>
              </a:rPr>
              <a:t> </a:t>
            </a:r>
            <a:r>
              <a:rPr sz="2400" spc="-5" dirty="0">
                <a:solidFill>
                  <a:srgbClr val="3E3D3C"/>
                </a:solidFill>
                <a:latin typeface="Trebuchet MS"/>
                <a:cs typeface="Trebuchet MS"/>
              </a:rPr>
              <a:t>to actionable</a:t>
            </a:r>
            <a:r>
              <a:rPr sz="2400" spc="-10" dirty="0">
                <a:solidFill>
                  <a:srgbClr val="3E3D3C"/>
                </a:solidFill>
                <a:latin typeface="Trebuchet MS"/>
                <a:cs typeface="Trebuchet MS"/>
              </a:rPr>
              <a:t> </a:t>
            </a:r>
            <a:r>
              <a:rPr sz="2400" spc="-5" dirty="0">
                <a:solidFill>
                  <a:srgbClr val="3E3D3C"/>
                </a:solidFill>
                <a:latin typeface="Trebuchet MS"/>
                <a:cs typeface="Trebuchet MS"/>
              </a:rPr>
              <a:t>business decisions.</a:t>
            </a:r>
            <a:endParaRPr sz="2400" dirty="0">
              <a:latin typeface="Trebuchet MS"/>
              <a:cs typeface="Trebuchet MS"/>
            </a:endParaRPr>
          </a:p>
          <a:p>
            <a:pPr marL="424815" marR="814705" indent="-412750">
              <a:lnSpc>
                <a:spcPts val="2630"/>
              </a:lnSpc>
              <a:spcBef>
                <a:spcPts val="1040"/>
              </a:spcBef>
              <a:buFont typeface="Arial"/>
              <a:buChar char="●"/>
              <a:tabLst>
                <a:tab pos="424815" algn="l"/>
                <a:tab pos="425450" algn="l"/>
              </a:tabLst>
            </a:pPr>
            <a:r>
              <a:rPr sz="2400" spc="-5" dirty="0">
                <a:solidFill>
                  <a:srgbClr val="3E3D3C"/>
                </a:solidFill>
                <a:latin typeface="Trebuchet MS"/>
                <a:cs typeface="Trebuchet MS"/>
              </a:rPr>
              <a:t>This application allowed data to guide the analysis, requiring alternative </a:t>
            </a:r>
            <a:r>
              <a:rPr sz="2400" spc="-710" dirty="0">
                <a:solidFill>
                  <a:srgbClr val="3E3D3C"/>
                </a:solidFill>
                <a:latin typeface="Trebuchet MS"/>
                <a:cs typeface="Trebuchet MS"/>
              </a:rPr>
              <a:t> </a:t>
            </a:r>
            <a:r>
              <a:rPr sz="2400" spc="-5" dirty="0">
                <a:solidFill>
                  <a:srgbClr val="3E3D3C"/>
                </a:solidFill>
                <a:latin typeface="Trebuchet MS"/>
                <a:cs typeface="Trebuchet MS"/>
              </a:rPr>
              <a:t>strategies</a:t>
            </a:r>
            <a:r>
              <a:rPr sz="2400" spc="-10" dirty="0">
                <a:solidFill>
                  <a:srgbClr val="3E3D3C"/>
                </a:solidFill>
                <a:latin typeface="Trebuchet MS"/>
                <a:cs typeface="Trebuchet MS"/>
              </a:rPr>
              <a:t> </a:t>
            </a:r>
            <a:r>
              <a:rPr sz="2400" spc="-5" dirty="0">
                <a:solidFill>
                  <a:srgbClr val="3E3D3C"/>
                </a:solidFill>
                <a:latin typeface="Trebuchet MS"/>
                <a:cs typeface="Trebuchet MS"/>
              </a:rPr>
              <a:t>to</a:t>
            </a:r>
            <a:r>
              <a:rPr sz="2400" spc="-10" dirty="0">
                <a:solidFill>
                  <a:srgbClr val="3E3D3C"/>
                </a:solidFill>
                <a:latin typeface="Trebuchet MS"/>
                <a:cs typeface="Trebuchet MS"/>
              </a:rPr>
              <a:t> </a:t>
            </a:r>
            <a:r>
              <a:rPr sz="2400" spc="-5" dirty="0">
                <a:solidFill>
                  <a:srgbClr val="3E3D3C"/>
                </a:solidFill>
                <a:latin typeface="Trebuchet MS"/>
                <a:cs typeface="Trebuchet MS"/>
              </a:rPr>
              <a:t>be</a:t>
            </a:r>
            <a:r>
              <a:rPr sz="2400" spc="-10" dirty="0">
                <a:solidFill>
                  <a:srgbClr val="3E3D3C"/>
                </a:solidFill>
                <a:latin typeface="Trebuchet MS"/>
                <a:cs typeface="Trebuchet MS"/>
              </a:rPr>
              <a:t> </a:t>
            </a:r>
            <a:r>
              <a:rPr sz="2400" spc="-5" dirty="0">
                <a:solidFill>
                  <a:srgbClr val="3E3D3C"/>
                </a:solidFill>
                <a:latin typeface="Trebuchet MS"/>
                <a:cs typeface="Trebuchet MS"/>
              </a:rPr>
              <a:t>developed</a:t>
            </a:r>
            <a:r>
              <a:rPr sz="2400" spc="-10" dirty="0">
                <a:solidFill>
                  <a:srgbClr val="3E3D3C"/>
                </a:solidFill>
                <a:latin typeface="Trebuchet MS"/>
                <a:cs typeface="Trebuchet MS"/>
              </a:rPr>
              <a:t> </a:t>
            </a:r>
            <a:r>
              <a:rPr sz="2400" spc="-5" dirty="0">
                <a:solidFill>
                  <a:srgbClr val="3E3D3C"/>
                </a:solidFill>
                <a:latin typeface="Trebuchet MS"/>
                <a:cs typeface="Trebuchet MS"/>
              </a:rPr>
              <a:t>as observations</a:t>
            </a:r>
            <a:r>
              <a:rPr sz="2400" spc="-10" dirty="0">
                <a:solidFill>
                  <a:srgbClr val="3E3D3C"/>
                </a:solidFill>
                <a:latin typeface="Trebuchet MS"/>
                <a:cs typeface="Trebuchet MS"/>
              </a:rPr>
              <a:t> </a:t>
            </a:r>
            <a:r>
              <a:rPr sz="2400" spc="-5" dirty="0">
                <a:solidFill>
                  <a:srgbClr val="3E3D3C"/>
                </a:solidFill>
                <a:latin typeface="Trebuchet MS"/>
                <a:cs typeface="Trebuchet MS"/>
              </a:rPr>
              <a:t>were</a:t>
            </a:r>
            <a:r>
              <a:rPr sz="2400" spc="-10" dirty="0">
                <a:solidFill>
                  <a:srgbClr val="3E3D3C"/>
                </a:solidFill>
                <a:latin typeface="Trebuchet MS"/>
                <a:cs typeface="Trebuchet MS"/>
              </a:rPr>
              <a:t> </a:t>
            </a:r>
            <a:r>
              <a:rPr sz="2400" spc="-5" dirty="0">
                <a:solidFill>
                  <a:srgbClr val="3E3D3C"/>
                </a:solidFill>
                <a:latin typeface="Trebuchet MS"/>
                <a:cs typeface="Trebuchet MS"/>
              </a:rPr>
              <a:t>made</a:t>
            </a:r>
            <a:r>
              <a:rPr sz="2400" spc="-10" dirty="0">
                <a:solidFill>
                  <a:srgbClr val="3E3D3C"/>
                </a:solidFill>
                <a:latin typeface="Trebuchet MS"/>
                <a:cs typeface="Trebuchet MS"/>
              </a:rPr>
              <a:t> </a:t>
            </a:r>
            <a:r>
              <a:rPr sz="2400" spc="-5" dirty="0">
                <a:solidFill>
                  <a:srgbClr val="3E3D3C"/>
                </a:solidFill>
                <a:latin typeface="Trebuchet MS"/>
                <a:cs typeface="Trebuchet MS"/>
              </a:rPr>
              <a:t>within</a:t>
            </a:r>
            <a:r>
              <a:rPr sz="2400" spc="-10" dirty="0">
                <a:solidFill>
                  <a:srgbClr val="3E3D3C"/>
                </a:solidFill>
                <a:latin typeface="Trebuchet MS"/>
                <a:cs typeface="Trebuchet MS"/>
              </a:rPr>
              <a:t> </a:t>
            </a:r>
            <a:r>
              <a:rPr sz="2400" spc="-5" dirty="0">
                <a:solidFill>
                  <a:srgbClr val="3E3D3C"/>
                </a:solidFill>
                <a:latin typeface="Trebuchet MS"/>
                <a:cs typeface="Trebuchet MS"/>
              </a:rPr>
              <a:t>the data.</a:t>
            </a:r>
            <a:endParaRPr sz="2400" dirty="0">
              <a:latin typeface="Trebuchet MS"/>
              <a:cs typeface="Trebuchet MS"/>
            </a:endParaRPr>
          </a:p>
          <a:p>
            <a:pPr marL="424815" marR="1162050" indent="-412750">
              <a:lnSpc>
                <a:spcPts val="2630"/>
              </a:lnSpc>
              <a:spcBef>
                <a:spcPts val="1040"/>
              </a:spcBef>
              <a:buFont typeface="Arial"/>
              <a:buChar char="●"/>
              <a:tabLst>
                <a:tab pos="424815" algn="l"/>
                <a:tab pos="425450" algn="l"/>
              </a:tabLst>
            </a:pPr>
            <a:r>
              <a:rPr sz="2400" spc="-5" dirty="0">
                <a:solidFill>
                  <a:srgbClr val="3E3D3C"/>
                </a:solidFill>
                <a:latin typeface="Trebuchet MS"/>
                <a:cs typeface="Trebuchet MS"/>
              </a:rPr>
              <a:t>Ethical considerations were made with respect to segmentation, using </a:t>
            </a:r>
            <a:r>
              <a:rPr sz="2400" spc="-710" dirty="0">
                <a:solidFill>
                  <a:srgbClr val="3E3D3C"/>
                </a:solidFill>
                <a:latin typeface="Trebuchet MS"/>
                <a:cs typeface="Trebuchet MS"/>
              </a:rPr>
              <a:t> </a:t>
            </a:r>
            <a:r>
              <a:rPr sz="2400" spc="-5" dirty="0">
                <a:solidFill>
                  <a:srgbClr val="3E3D3C"/>
                </a:solidFill>
                <a:latin typeface="Trebuchet MS"/>
                <a:cs typeface="Trebuchet MS"/>
              </a:rPr>
              <a:t>demographic</a:t>
            </a:r>
            <a:r>
              <a:rPr sz="2400" spc="-10" dirty="0">
                <a:solidFill>
                  <a:srgbClr val="3E3D3C"/>
                </a:solidFill>
                <a:latin typeface="Trebuchet MS"/>
                <a:cs typeface="Trebuchet MS"/>
              </a:rPr>
              <a:t> </a:t>
            </a:r>
            <a:r>
              <a:rPr sz="2400" spc="-5" dirty="0">
                <a:solidFill>
                  <a:srgbClr val="3E3D3C"/>
                </a:solidFill>
                <a:latin typeface="Trebuchet MS"/>
                <a:cs typeface="Trebuchet MS"/>
              </a:rPr>
              <a:t>information</a:t>
            </a:r>
            <a:r>
              <a:rPr sz="2400" spc="-10" dirty="0">
                <a:solidFill>
                  <a:srgbClr val="3E3D3C"/>
                </a:solidFill>
                <a:latin typeface="Trebuchet MS"/>
                <a:cs typeface="Trebuchet MS"/>
              </a:rPr>
              <a:t> </a:t>
            </a:r>
            <a:r>
              <a:rPr sz="2400" spc="-5" dirty="0">
                <a:solidFill>
                  <a:srgbClr val="3E3D3C"/>
                </a:solidFill>
                <a:latin typeface="Trebuchet MS"/>
                <a:cs typeface="Trebuchet MS"/>
              </a:rPr>
              <a:t>to profile</a:t>
            </a:r>
            <a:r>
              <a:rPr sz="2400" spc="-10" dirty="0">
                <a:solidFill>
                  <a:srgbClr val="3E3D3C"/>
                </a:solidFill>
                <a:latin typeface="Trebuchet MS"/>
                <a:cs typeface="Trebuchet MS"/>
              </a:rPr>
              <a:t> </a:t>
            </a:r>
            <a:r>
              <a:rPr sz="2400" spc="-5" dirty="0">
                <a:solidFill>
                  <a:srgbClr val="3E3D3C"/>
                </a:solidFill>
                <a:latin typeface="Trebuchet MS"/>
                <a:cs typeface="Trebuchet MS"/>
              </a:rPr>
              <a:t>previous behavior.</a:t>
            </a:r>
            <a:endParaRPr sz="2400" dirty="0">
              <a:latin typeface="Trebuchet MS"/>
              <a:cs typeface="Trebuchet MS"/>
            </a:endParaRPr>
          </a:p>
        </p:txBody>
      </p:sp>
      <p:sp>
        <p:nvSpPr>
          <p:cNvPr id="8" name="Slide Number Placeholder 7">
            <a:extLst>
              <a:ext uri="{FF2B5EF4-FFF2-40B4-BE49-F238E27FC236}">
                <a16:creationId xmlns:a16="http://schemas.microsoft.com/office/drawing/2014/main" id="{DE9E904F-08AE-0A4E-8F68-DAA41864BB1B}"/>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4048760" cy="574040"/>
          </a:xfrm>
          <a:prstGeom prst="rect">
            <a:avLst/>
          </a:prstGeom>
        </p:spPr>
        <p:txBody>
          <a:bodyPr vert="horz" wrap="square" lIns="0" tIns="12700" rIns="0" bIns="0" rtlCol="0">
            <a:spAutoFit/>
          </a:bodyPr>
          <a:lstStyle/>
          <a:p>
            <a:pPr marL="12700">
              <a:lnSpc>
                <a:spcPct val="100000"/>
              </a:lnSpc>
              <a:spcBef>
                <a:spcPts val="100"/>
              </a:spcBef>
            </a:pPr>
            <a:r>
              <a:rPr sz="3600" spc="-5" dirty="0"/>
              <a:t>Learning</a:t>
            </a:r>
            <a:r>
              <a:rPr sz="3600" spc="-90" dirty="0"/>
              <a:t> </a:t>
            </a:r>
            <a:r>
              <a:rPr sz="3600" spc="-5" dirty="0"/>
              <a:t>Objectives</a:t>
            </a:r>
            <a:endParaRPr sz="3600"/>
          </a:p>
        </p:txBody>
      </p:sp>
      <p:sp>
        <p:nvSpPr>
          <p:cNvPr id="3" name="object 3"/>
          <p:cNvSpPr txBox="1"/>
          <p:nvPr/>
        </p:nvSpPr>
        <p:spPr>
          <a:xfrm>
            <a:off x="242471" y="1682976"/>
            <a:ext cx="11413490" cy="3639458"/>
          </a:xfrm>
          <a:prstGeom prst="rect">
            <a:avLst/>
          </a:prstGeom>
        </p:spPr>
        <p:txBody>
          <a:bodyPr vert="horz" wrap="square" lIns="0" tIns="48260" rIns="0" bIns="0" rtlCol="0">
            <a:spAutoFit/>
          </a:bodyPr>
          <a:lstStyle/>
          <a:p>
            <a:pPr marL="422275" marR="215265" indent="-397510">
              <a:lnSpc>
                <a:spcPts val="2400"/>
              </a:lnSpc>
              <a:spcBef>
                <a:spcPts val="380"/>
              </a:spcBef>
              <a:buFont typeface="Arial"/>
              <a:buChar char="●"/>
              <a:tabLst>
                <a:tab pos="422275" algn="l"/>
                <a:tab pos="422909" algn="l"/>
              </a:tabLst>
            </a:pPr>
            <a:r>
              <a:rPr sz="2200" spc="-5" dirty="0">
                <a:solidFill>
                  <a:srgbClr val="434343"/>
                </a:solidFill>
                <a:latin typeface="Trebuchet MS"/>
                <a:cs typeface="Trebuchet MS"/>
              </a:rPr>
              <a:t>This portfolio has demonstrated successful implementation of the program’s learning </a:t>
            </a:r>
            <a:r>
              <a:rPr sz="2200" dirty="0">
                <a:solidFill>
                  <a:srgbClr val="434343"/>
                </a:solidFill>
                <a:latin typeface="Trebuchet MS"/>
                <a:cs typeface="Trebuchet MS"/>
              </a:rPr>
              <a:t> </a:t>
            </a:r>
            <a:r>
              <a:rPr sz="2200" spc="-5" dirty="0">
                <a:solidFill>
                  <a:srgbClr val="434343"/>
                </a:solidFill>
                <a:latin typeface="Trebuchet MS"/>
                <a:cs typeface="Trebuchet MS"/>
              </a:rPr>
              <a:t>objectives and the major practice areas of data science. Each application involved an </a:t>
            </a:r>
            <a:r>
              <a:rPr sz="2200" spc="-650" dirty="0">
                <a:solidFill>
                  <a:srgbClr val="434343"/>
                </a:solidFill>
                <a:latin typeface="Trebuchet MS"/>
                <a:cs typeface="Trebuchet MS"/>
              </a:rPr>
              <a:t> </a:t>
            </a:r>
            <a:r>
              <a:rPr sz="2200" spc="-5" dirty="0">
                <a:solidFill>
                  <a:srgbClr val="434343"/>
                </a:solidFill>
                <a:latin typeface="Trebuchet MS"/>
                <a:cs typeface="Trebuchet MS"/>
              </a:rPr>
              <a:t>increasing</a:t>
            </a:r>
            <a:r>
              <a:rPr sz="2200" spc="-10" dirty="0">
                <a:solidFill>
                  <a:srgbClr val="434343"/>
                </a:solidFill>
                <a:latin typeface="Trebuchet MS"/>
                <a:cs typeface="Trebuchet MS"/>
              </a:rPr>
              <a:t> </a:t>
            </a:r>
            <a:r>
              <a:rPr sz="2200" spc="-5" dirty="0">
                <a:solidFill>
                  <a:srgbClr val="434343"/>
                </a:solidFill>
                <a:latin typeface="Trebuchet MS"/>
                <a:cs typeface="Trebuchet MS"/>
              </a:rPr>
              <a:t>level</a:t>
            </a:r>
            <a:r>
              <a:rPr sz="2200" spc="-10" dirty="0">
                <a:solidFill>
                  <a:srgbClr val="434343"/>
                </a:solidFill>
                <a:latin typeface="Trebuchet MS"/>
                <a:cs typeface="Trebuchet MS"/>
              </a:rPr>
              <a:t> </a:t>
            </a:r>
            <a:r>
              <a:rPr sz="2200" spc="-5" dirty="0">
                <a:solidFill>
                  <a:srgbClr val="434343"/>
                </a:solidFill>
                <a:latin typeface="Trebuchet MS"/>
                <a:cs typeface="Trebuchet MS"/>
              </a:rPr>
              <a:t>of complexity,</a:t>
            </a:r>
            <a:r>
              <a:rPr sz="2200" spc="-10" dirty="0">
                <a:solidFill>
                  <a:srgbClr val="434343"/>
                </a:solidFill>
                <a:latin typeface="Trebuchet MS"/>
                <a:cs typeface="Trebuchet MS"/>
              </a:rPr>
              <a:t> </a:t>
            </a:r>
            <a:r>
              <a:rPr sz="2200" spc="-5" dirty="0">
                <a:solidFill>
                  <a:srgbClr val="434343"/>
                </a:solidFill>
                <a:latin typeface="Trebuchet MS"/>
                <a:cs typeface="Trebuchet MS"/>
              </a:rPr>
              <a:t>and characterized</a:t>
            </a:r>
            <a:r>
              <a:rPr sz="2200" spc="-10" dirty="0">
                <a:solidFill>
                  <a:srgbClr val="434343"/>
                </a:solidFill>
                <a:latin typeface="Trebuchet MS"/>
                <a:cs typeface="Trebuchet MS"/>
              </a:rPr>
              <a:t> </a:t>
            </a:r>
            <a:r>
              <a:rPr sz="2200" spc="-5" dirty="0">
                <a:solidFill>
                  <a:srgbClr val="434343"/>
                </a:solidFill>
                <a:latin typeface="Trebuchet MS"/>
                <a:cs typeface="Trebuchet MS"/>
              </a:rPr>
              <a:t>the progression</a:t>
            </a:r>
            <a:r>
              <a:rPr sz="2200" spc="-10" dirty="0">
                <a:solidFill>
                  <a:srgbClr val="434343"/>
                </a:solidFill>
                <a:latin typeface="Trebuchet MS"/>
                <a:cs typeface="Trebuchet MS"/>
              </a:rPr>
              <a:t> </a:t>
            </a:r>
            <a:r>
              <a:rPr sz="2200" spc="-5" dirty="0">
                <a:solidFill>
                  <a:srgbClr val="434343"/>
                </a:solidFill>
                <a:latin typeface="Trebuchet MS"/>
                <a:cs typeface="Trebuchet MS"/>
              </a:rPr>
              <a:t>of these</a:t>
            </a:r>
            <a:r>
              <a:rPr sz="2200" spc="-10" dirty="0">
                <a:solidFill>
                  <a:srgbClr val="434343"/>
                </a:solidFill>
                <a:latin typeface="Trebuchet MS"/>
                <a:cs typeface="Trebuchet MS"/>
              </a:rPr>
              <a:t> </a:t>
            </a:r>
            <a:r>
              <a:rPr sz="2200" spc="-5" dirty="0">
                <a:solidFill>
                  <a:srgbClr val="434343"/>
                </a:solidFill>
                <a:latin typeface="Trebuchet MS"/>
                <a:cs typeface="Trebuchet MS"/>
              </a:rPr>
              <a:t>skills.</a:t>
            </a:r>
            <a:endParaRPr sz="2200" dirty="0">
              <a:latin typeface="Trebuchet MS"/>
              <a:cs typeface="Trebuchet MS"/>
            </a:endParaRPr>
          </a:p>
          <a:p>
            <a:pPr marL="422275" marR="17780" indent="-397510">
              <a:lnSpc>
                <a:spcPts val="2400"/>
              </a:lnSpc>
              <a:spcBef>
                <a:spcPts val="525"/>
              </a:spcBef>
              <a:buFont typeface="Arial"/>
              <a:buChar char="●"/>
              <a:tabLst>
                <a:tab pos="422275" algn="l"/>
                <a:tab pos="422909" algn="l"/>
              </a:tabLst>
            </a:pPr>
            <a:r>
              <a:rPr sz="2200" spc="-5" dirty="0">
                <a:solidFill>
                  <a:srgbClr val="434343"/>
                </a:solidFill>
                <a:latin typeface="Trebuchet MS"/>
                <a:cs typeface="Trebuchet MS"/>
              </a:rPr>
              <a:t>Data was collected and managed using web scraping and APIs in conjunction with </a:t>
            </a:r>
            <a:r>
              <a:rPr sz="2200" dirty="0">
                <a:solidFill>
                  <a:srgbClr val="434343"/>
                </a:solidFill>
                <a:latin typeface="Trebuchet MS"/>
                <a:cs typeface="Trebuchet MS"/>
              </a:rPr>
              <a:t> </a:t>
            </a:r>
            <a:r>
              <a:rPr sz="2200" spc="-5" dirty="0">
                <a:solidFill>
                  <a:srgbClr val="434343"/>
                </a:solidFill>
                <a:latin typeface="Trebuchet MS"/>
                <a:cs typeface="Trebuchet MS"/>
              </a:rPr>
              <a:t>database solutions to be analyzed using statistical methods and data mining techniques </a:t>
            </a:r>
            <a:r>
              <a:rPr sz="2200" spc="-650" dirty="0">
                <a:solidFill>
                  <a:srgbClr val="434343"/>
                </a:solidFill>
                <a:latin typeface="Trebuchet MS"/>
                <a:cs typeface="Trebuchet MS"/>
              </a:rPr>
              <a:t> </a:t>
            </a:r>
            <a:r>
              <a:rPr sz="2200" spc="-5" dirty="0">
                <a:solidFill>
                  <a:srgbClr val="434343"/>
                </a:solidFill>
                <a:latin typeface="Trebuchet MS"/>
                <a:cs typeface="Trebuchet MS"/>
              </a:rPr>
              <a:t>for</a:t>
            </a:r>
            <a:r>
              <a:rPr sz="2200" spc="-10" dirty="0">
                <a:solidFill>
                  <a:srgbClr val="434343"/>
                </a:solidFill>
                <a:latin typeface="Trebuchet MS"/>
                <a:cs typeface="Trebuchet MS"/>
              </a:rPr>
              <a:t> </a:t>
            </a:r>
            <a:r>
              <a:rPr sz="2200" spc="-5" dirty="0">
                <a:solidFill>
                  <a:srgbClr val="434343"/>
                </a:solidFill>
                <a:latin typeface="Trebuchet MS"/>
                <a:cs typeface="Trebuchet MS"/>
              </a:rPr>
              <a:t>tasks such as regression,</a:t>
            </a:r>
            <a:r>
              <a:rPr sz="2200" spc="-10" dirty="0">
                <a:solidFill>
                  <a:srgbClr val="434343"/>
                </a:solidFill>
                <a:latin typeface="Trebuchet MS"/>
                <a:cs typeface="Trebuchet MS"/>
              </a:rPr>
              <a:t> </a:t>
            </a:r>
            <a:r>
              <a:rPr sz="2200" spc="-5" dirty="0">
                <a:solidFill>
                  <a:srgbClr val="434343"/>
                </a:solidFill>
                <a:latin typeface="Trebuchet MS"/>
                <a:cs typeface="Trebuchet MS"/>
              </a:rPr>
              <a:t>classification, or clustering.</a:t>
            </a:r>
            <a:endParaRPr sz="2200" dirty="0">
              <a:latin typeface="Trebuchet MS"/>
              <a:cs typeface="Trebuchet MS"/>
            </a:endParaRPr>
          </a:p>
          <a:p>
            <a:pPr marL="879475" lvl="1" indent="-382270">
              <a:lnSpc>
                <a:spcPct val="100000"/>
              </a:lnSpc>
              <a:spcBef>
                <a:spcPts val="270"/>
              </a:spcBef>
              <a:buFont typeface="Arial"/>
              <a:buChar char="○"/>
              <a:tabLst>
                <a:tab pos="879475" algn="l"/>
                <a:tab pos="880110" algn="l"/>
              </a:tabLst>
            </a:pPr>
            <a:r>
              <a:rPr sz="2000" spc="-5" dirty="0">
                <a:solidFill>
                  <a:srgbClr val="434343"/>
                </a:solidFill>
                <a:latin typeface="Trebuchet MS"/>
                <a:cs typeface="Trebuchet MS"/>
              </a:rPr>
              <a:t>IST</a:t>
            </a:r>
            <a:r>
              <a:rPr sz="2000" spc="-15" dirty="0">
                <a:solidFill>
                  <a:srgbClr val="434343"/>
                </a:solidFill>
                <a:latin typeface="Trebuchet MS"/>
                <a:cs typeface="Trebuchet MS"/>
              </a:rPr>
              <a:t> </a:t>
            </a:r>
            <a:r>
              <a:rPr sz="2000" spc="-5" dirty="0">
                <a:solidFill>
                  <a:srgbClr val="434343"/>
                </a:solidFill>
                <a:latin typeface="Trebuchet MS"/>
                <a:cs typeface="Trebuchet MS"/>
              </a:rPr>
              <a:t>659</a:t>
            </a:r>
            <a:r>
              <a:rPr sz="2000" spc="-10" dirty="0">
                <a:solidFill>
                  <a:srgbClr val="434343"/>
                </a:solidFill>
                <a:latin typeface="Trebuchet MS"/>
                <a:cs typeface="Trebuchet MS"/>
              </a:rPr>
              <a:t> </a:t>
            </a:r>
            <a:r>
              <a:rPr sz="2000" spc="-5" dirty="0">
                <a:solidFill>
                  <a:srgbClr val="434343"/>
                </a:solidFill>
                <a:latin typeface="Trebuchet MS"/>
                <a:cs typeface="Trebuchet MS"/>
              </a:rPr>
              <a:t>collected</a:t>
            </a:r>
            <a:r>
              <a:rPr sz="2000" spc="-10" dirty="0">
                <a:solidFill>
                  <a:srgbClr val="434343"/>
                </a:solidFill>
                <a:latin typeface="Trebuchet MS"/>
                <a:cs typeface="Trebuchet MS"/>
              </a:rPr>
              <a:t> </a:t>
            </a:r>
            <a:r>
              <a:rPr sz="2000" spc="-5" dirty="0">
                <a:solidFill>
                  <a:srgbClr val="434343"/>
                </a:solidFill>
                <a:latin typeface="Trebuchet MS"/>
                <a:cs typeface="Trebuchet MS"/>
              </a:rPr>
              <a:t>and</a:t>
            </a:r>
            <a:r>
              <a:rPr sz="2000" spc="-15" dirty="0">
                <a:solidFill>
                  <a:srgbClr val="434343"/>
                </a:solidFill>
                <a:latin typeface="Trebuchet MS"/>
                <a:cs typeface="Trebuchet MS"/>
              </a:rPr>
              <a:t> </a:t>
            </a:r>
            <a:r>
              <a:rPr sz="2000" spc="-5" dirty="0">
                <a:solidFill>
                  <a:srgbClr val="434343"/>
                </a:solidFill>
                <a:latin typeface="Trebuchet MS"/>
                <a:cs typeface="Trebuchet MS"/>
              </a:rPr>
              <a:t>managed</a:t>
            </a:r>
            <a:r>
              <a:rPr sz="2000" spc="-10" dirty="0">
                <a:solidFill>
                  <a:srgbClr val="434343"/>
                </a:solidFill>
                <a:latin typeface="Trebuchet MS"/>
                <a:cs typeface="Trebuchet MS"/>
              </a:rPr>
              <a:t> </a:t>
            </a:r>
            <a:r>
              <a:rPr sz="2000" spc="-5" dirty="0">
                <a:solidFill>
                  <a:srgbClr val="434343"/>
                </a:solidFill>
                <a:latin typeface="Trebuchet MS"/>
                <a:cs typeface="Trebuchet MS"/>
              </a:rPr>
              <a:t>data</a:t>
            </a:r>
            <a:r>
              <a:rPr sz="2000" spc="-10" dirty="0">
                <a:solidFill>
                  <a:srgbClr val="434343"/>
                </a:solidFill>
                <a:latin typeface="Trebuchet MS"/>
                <a:cs typeface="Trebuchet MS"/>
              </a:rPr>
              <a:t> </a:t>
            </a:r>
            <a:r>
              <a:rPr sz="2000" spc="-5" dirty="0">
                <a:solidFill>
                  <a:srgbClr val="434343"/>
                </a:solidFill>
                <a:latin typeface="Trebuchet MS"/>
                <a:cs typeface="Trebuchet MS"/>
              </a:rPr>
              <a:t>using</a:t>
            </a:r>
            <a:r>
              <a:rPr sz="2000" spc="-10" dirty="0">
                <a:solidFill>
                  <a:srgbClr val="434343"/>
                </a:solidFill>
                <a:latin typeface="Trebuchet MS"/>
                <a:cs typeface="Trebuchet MS"/>
              </a:rPr>
              <a:t> </a:t>
            </a:r>
            <a:r>
              <a:rPr sz="2000" spc="-5" dirty="0">
                <a:solidFill>
                  <a:srgbClr val="434343"/>
                </a:solidFill>
                <a:latin typeface="Trebuchet MS"/>
                <a:cs typeface="Trebuchet MS"/>
              </a:rPr>
              <a:t>database</a:t>
            </a:r>
            <a:r>
              <a:rPr sz="2000" spc="-15" dirty="0">
                <a:solidFill>
                  <a:srgbClr val="434343"/>
                </a:solidFill>
                <a:latin typeface="Trebuchet MS"/>
                <a:cs typeface="Trebuchet MS"/>
              </a:rPr>
              <a:t> </a:t>
            </a:r>
            <a:r>
              <a:rPr sz="2000" dirty="0">
                <a:solidFill>
                  <a:srgbClr val="434343"/>
                </a:solidFill>
                <a:latin typeface="Trebuchet MS"/>
                <a:cs typeface="Trebuchet MS"/>
              </a:rPr>
              <a:t>solutions.</a:t>
            </a:r>
            <a:r>
              <a:rPr sz="1950" baseline="32051" dirty="0">
                <a:solidFill>
                  <a:srgbClr val="4472C4"/>
                </a:solidFill>
                <a:latin typeface="Trebuchet MS"/>
                <a:cs typeface="Trebuchet MS"/>
              </a:rPr>
              <a:t>4</a:t>
            </a:r>
            <a:endParaRPr sz="1950" baseline="32051" dirty="0">
              <a:latin typeface="Trebuchet MS"/>
              <a:cs typeface="Trebuchet MS"/>
            </a:endParaRPr>
          </a:p>
          <a:p>
            <a:pPr marL="879475" lvl="1" indent="-382270">
              <a:lnSpc>
                <a:spcPct val="100000"/>
              </a:lnSpc>
              <a:spcBef>
                <a:spcPts val="300"/>
              </a:spcBef>
              <a:buFont typeface="Arial"/>
              <a:buChar char="○"/>
              <a:tabLst>
                <a:tab pos="879475" algn="l"/>
                <a:tab pos="880110" algn="l"/>
              </a:tabLst>
            </a:pPr>
            <a:r>
              <a:rPr sz="2000" spc="-5" dirty="0">
                <a:solidFill>
                  <a:srgbClr val="434343"/>
                </a:solidFill>
                <a:latin typeface="Trebuchet MS"/>
                <a:cs typeface="Trebuchet MS"/>
              </a:rPr>
              <a:t>IST</a:t>
            </a:r>
            <a:r>
              <a:rPr sz="2000" spc="-10" dirty="0">
                <a:solidFill>
                  <a:srgbClr val="434343"/>
                </a:solidFill>
                <a:latin typeface="Trebuchet MS"/>
                <a:cs typeface="Trebuchet MS"/>
              </a:rPr>
              <a:t> </a:t>
            </a:r>
            <a:r>
              <a:rPr sz="2000" spc="-5" dirty="0">
                <a:solidFill>
                  <a:srgbClr val="434343"/>
                </a:solidFill>
                <a:latin typeface="Trebuchet MS"/>
                <a:cs typeface="Trebuchet MS"/>
              </a:rPr>
              <a:t>707 analyzed data using</a:t>
            </a:r>
            <a:r>
              <a:rPr sz="2000" spc="-10" dirty="0">
                <a:solidFill>
                  <a:srgbClr val="434343"/>
                </a:solidFill>
                <a:latin typeface="Trebuchet MS"/>
                <a:cs typeface="Trebuchet MS"/>
              </a:rPr>
              <a:t> </a:t>
            </a:r>
            <a:r>
              <a:rPr sz="2000" spc="-5" dirty="0">
                <a:solidFill>
                  <a:srgbClr val="434343"/>
                </a:solidFill>
                <a:latin typeface="Trebuchet MS"/>
                <a:cs typeface="Trebuchet MS"/>
              </a:rPr>
              <a:t>Naive Bayes and Decision Tree</a:t>
            </a:r>
            <a:r>
              <a:rPr sz="2000" spc="-10" dirty="0">
                <a:solidFill>
                  <a:srgbClr val="434343"/>
                </a:solidFill>
                <a:latin typeface="Trebuchet MS"/>
                <a:cs typeface="Trebuchet MS"/>
              </a:rPr>
              <a:t> </a:t>
            </a:r>
            <a:r>
              <a:rPr sz="2000" spc="-5" dirty="0">
                <a:solidFill>
                  <a:srgbClr val="434343"/>
                </a:solidFill>
                <a:latin typeface="Trebuchet MS"/>
                <a:cs typeface="Trebuchet MS"/>
              </a:rPr>
              <a:t>classification </a:t>
            </a:r>
            <a:r>
              <a:rPr sz="2000" dirty="0">
                <a:solidFill>
                  <a:srgbClr val="434343"/>
                </a:solidFill>
                <a:latin typeface="Trebuchet MS"/>
                <a:cs typeface="Trebuchet MS"/>
              </a:rPr>
              <a:t>techniques.</a:t>
            </a:r>
            <a:endParaRPr sz="1950" baseline="32051" dirty="0">
              <a:latin typeface="Trebuchet MS"/>
              <a:cs typeface="Trebuchet MS"/>
            </a:endParaRPr>
          </a:p>
          <a:p>
            <a:pPr marL="879475" marR="996950" lvl="1" indent="-382270">
              <a:lnSpc>
                <a:spcPts val="2180"/>
              </a:lnSpc>
              <a:spcBef>
                <a:spcPts val="555"/>
              </a:spcBef>
              <a:buFont typeface="Arial"/>
              <a:buChar char="○"/>
              <a:tabLst>
                <a:tab pos="879475" algn="l"/>
                <a:tab pos="880110" algn="l"/>
              </a:tabLst>
            </a:pPr>
            <a:r>
              <a:rPr sz="2000" spc="-5" dirty="0">
                <a:solidFill>
                  <a:srgbClr val="434343"/>
                </a:solidFill>
                <a:latin typeface="Trebuchet MS"/>
                <a:cs typeface="Trebuchet MS"/>
              </a:rPr>
              <a:t>IST 7</a:t>
            </a:r>
            <a:r>
              <a:rPr lang="en-US" sz="2000" spc="-5" dirty="0">
                <a:solidFill>
                  <a:srgbClr val="434343"/>
                </a:solidFill>
                <a:latin typeface="Trebuchet MS"/>
                <a:cs typeface="Trebuchet MS"/>
              </a:rPr>
              <a:t>18</a:t>
            </a:r>
            <a:r>
              <a:rPr sz="2000" spc="-5" dirty="0">
                <a:solidFill>
                  <a:srgbClr val="434343"/>
                </a:solidFill>
                <a:latin typeface="Trebuchet MS"/>
                <a:cs typeface="Trebuchet MS"/>
              </a:rPr>
              <a:t> </a:t>
            </a:r>
            <a:r>
              <a:rPr lang="en-US" sz="2000" spc="-5" dirty="0">
                <a:solidFill>
                  <a:srgbClr val="434343"/>
                </a:solidFill>
                <a:latin typeface="Trebuchet MS"/>
                <a:cs typeface="Trebuchet MS"/>
              </a:rPr>
              <a:t>Predictive analysis using rule based, Neural network and reinforcement learning approach</a:t>
            </a:r>
            <a:r>
              <a:rPr sz="2000" spc="-5" dirty="0">
                <a:solidFill>
                  <a:srgbClr val="434343"/>
                </a:solidFill>
                <a:latin typeface="Trebuchet MS"/>
                <a:cs typeface="Trebuchet MS"/>
              </a:rPr>
              <a:t>.</a:t>
            </a:r>
            <a:r>
              <a:rPr sz="1950" spc="-7" baseline="32051" dirty="0">
                <a:solidFill>
                  <a:srgbClr val="4472C4"/>
                </a:solidFill>
                <a:latin typeface="Trebuchet MS"/>
                <a:cs typeface="Trebuchet MS"/>
              </a:rPr>
              <a:t>6</a:t>
            </a:r>
            <a:endParaRPr sz="1950" baseline="32051" dirty="0">
              <a:latin typeface="Trebuchet MS"/>
              <a:cs typeface="Trebuchet MS"/>
            </a:endParaRPr>
          </a:p>
          <a:p>
            <a:pPr marL="879475" lvl="1" indent="-382270">
              <a:lnSpc>
                <a:spcPct val="100000"/>
              </a:lnSpc>
              <a:spcBef>
                <a:spcPts val="260"/>
              </a:spcBef>
              <a:buFont typeface="Arial"/>
              <a:buChar char="○"/>
              <a:tabLst>
                <a:tab pos="879475" algn="l"/>
                <a:tab pos="880110" algn="l"/>
              </a:tabLst>
            </a:pPr>
            <a:r>
              <a:rPr sz="2000" spc="-5" dirty="0">
                <a:solidFill>
                  <a:srgbClr val="434343"/>
                </a:solidFill>
                <a:latin typeface="Trebuchet MS"/>
                <a:cs typeface="Trebuchet MS"/>
              </a:rPr>
              <a:t>MAR</a:t>
            </a:r>
            <a:r>
              <a:rPr sz="2000" spc="-10" dirty="0">
                <a:solidFill>
                  <a:srgbClr val="434343"/>
                </a:solidFill>
                <a:latin typeface="Trebuchet MS"/>
                <a:cs typeface="Trebuchet MS"/>
              </a:rPr>
              <a:t> </a:t>
            </a:r>
            <a:r>
              <a:rPr sz="2000" spc="-5" dirty="0">
                <a:solidFill>
                  <a:srgbClr val="434343"/>
                </a:solidFill>
                <a:latin typeface="Trebuchet MS"/>
                <a:cs typeface="Trebuchet MS"/>
              </a:rPr>
              <a:t>653 utilized</a:t>
            </a:r>
            <a:r>
              <a:rPr sz="2000" spc="-10" dirty="0">
                <a:solidFill>
                  <a:srgbClr val="434343"/>
                </a:solidFill>
                <a:latin typeface="Trebuchet MS"/>
                <a:cs typeface="Trebuchet MS"/>
              </a:rPr>
              <a:t> </a:t>
            </a:r>
            <a:r>
              <a:rPr sz="2000" spc="-5" dirty="0">
                <a:solidFill>
                  <a:srgbClr val="434343"/>
                </a:solidFill>
                <a:latin typeface="Trebuchet MS"/>
                <a:cs typeface="Trebuchet MS"/>
              </a:rPr>
              <a:t>K-Means Clustering,</a:t>
            </a:r>
            <a:r>
              <a:rPr sz="2000" spc="-10" dirty="0">
                <a:solidFill>
                  <a:srgbClr val="434343"/>
                </a:solidFill>
                <a:latin typeface="Trebuchet MS"/>
                <a:cs typeface="Trebuchet MS"/>
              </a:rPr>
              <a:t> </a:t>
            </a:r>
            <a:r>
              <a:rPr sz="2000" spc="-5" dirty="0">
                <a:solidFill>
                  <a:srgbClr val="434343"/>
                </a:solidFill>
                <a:latin typeface="Trebuchet MS"/>
                <a:cs typeface="Trebuchet MS"/>
              </a:rPr>
              <a:t>Apriori Rule</a:t>
            </a:r>
            <a:r>
              <a:rPr sz="2000" spc="-10" dirty="0">
                <a:solidFill>
                  <a:srgbClr val="434343"/>
                </a:solidFill>
                <a:latin typeface="Trebuchet MS"/>
                <a:cs typeface="Trebuchet MS"/>
              </a:rPr>
              <a:t> </a:t>
            </a:r>
            <a:r>
              <a:rPr sz="2000" spc="-5" dirty="0">
                <a:solidFill>
                  <a:srgbClr val="434343"/>
                </a:solidFill>
                <a:latin typeface="Trebuchet MS"/>
                <a:cs typeface="Trebuchet MS"/>
              </a:rPr>
              <a:t>Association, and</a:t>
            </a:r>
            <a:r>
              <a:rPr sz="2000" spc="-10" dirty="0">
                <a:solidFill>
                  <a:srgbClr val="434343"/>
                </a:solidFill>
                <a:latin typeface="Trebuchet MS"/>
                <a:cs typeface="Trebuchet MS"/>
              </a:rPr>
              <a:t> </a:t>
            </a:r>
            <a:r>
              <a:rPr sz="2000" spc="-5" dirty="0">
                <a:solidFill>
                  <a:srgbClr val="434343"/>
                </a:solidFill>
                <a:latin typeface="Trebuchet MS"/>
                <a:cs typeface="Trebuchet MS"/>
              </a:rPr>
              <a:t>Sensitivity </a:t>
            </a:r>
            <a:r>
              <a:rPr sz="2000" spc="10" dirty="0">
                <a:solidFill>
                  <a:srgbClr val="434343"/>
                </a:solidFill>
                <a:latin typeface="Trebuchet MS"/>
                <a:cs typeface="Trebuchet MS"/>
              </a:rPr>
              <a:t>Analysis.</a:t>
            </a:r>
            <a:endParaRPr sz="1950" baseline="32051" dirty="0">
              <a:latin typeface="Trebuchet MS"/>
              <a:cs typeface="Trebuchet MS"/>
            </a:endParaRPr>
          </a:p>
        </p:txBody>
      </p:sp>
      <p:sp>
        <p:nvSpPr>
          <p:cNvPr id="8" name="Slide Number Placeholder 7">
            <a:extLst>
              <a:ext uri="{FF2B5EF4-FFF2-40B4-BE49-F238E27FC236}">
                <a16:creationId xmlns:a16="http://schemas.microsoft.com/office/drawing/2014/main" id="{F2DB5E5D-F0FF-A944-A03F-7630C214E9D4}"/>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4048760" cy="574040"/>
          </a:xfrm>
          <a:prstGeom prst="rect">
            <a:avLst/>
          </a:prstGeom>
        </p:spPr>
        <p:txBody>
          <a:bodyPr vert="horz" wrap="square" lIns="0" tIns="12700" rIns="0" bIns="0" rtlCol="0">
            <a:spAutoFit/>
          </a:bodyPr>
          <a:lstStyle/>
          <a:p>
            <a:pPr marL="12700">
              <a:lnSpc>
                <a:spcPct val="100000"/>
              </a:lnSpc>
              <a:spcBef>
                <a:spcPts val="100"/>
              </a:spcBef>
            </a:pPr>
            <a:r>
              <a:rPr sz="3600" spc="-5" dirty="0"/>
              <a:t>Learning</a:t>
            </a:r>
            <a:r>
              <a:rPr sz="3600" spc="-90" dirty="0"/>
              <a:t> </a:t>
            </a:r>
            <a:r>
              <a:rPr sz="3600" spc="-5" dirty="0"/>
              <a:t>Objectives</a:t>
            </a:r>
            <a:endParaRPr sz="3600"/>
          </a:p>
        </p:txBody>
      </p:sp>
      <p:sp>
        <p:nvSpPr>
          <p:cNvPr id="3" name="object 3"/>
          <p:cNvSpPr txBox="1"/>
          <p:nvPr/>
        </p:nvSpPr>
        <p:spPr>
          <a:xfrm>
            <a:off x="254246" y="1341051"/>
            <a:ext cx="11730990" cy="2975173"/>
          </a:xfrm>
          <a:prstGeom prst="rect">
            <a:avLst/>
          </a:prstGeom>
        </p:spPr>
        <p:txBody>
          <a:bodyPr vert="horz" wrap="square" lIns="0" tIns="48260" rIns="0" bIns="0" rtlCol="0">
            <a:spAutoFit/>
          </a:bodyPr>
          <a:lstStyle/>
          <a:p>
            <a:pPr marL="434975" marR="181610" indent="-397510">
              <a:lnSpc>
                <a:spcPts val="2400"/>
              </a:lnSpc>
              <a:spcBef>
                <a:spcPts val="380"/>
              </a:spcBef>
              <a:buFont typeface="Arial"/>
              <a:buChar char="●"/>
              <a:tabLst>
                <a:tab pos="434975" algn="l"/>
                <a:tab pos="435609" algn="l"/>
              </a:tabLst>
            </a:pPr>
            <a:r>
              <a:rPr sz="2200" spc="-5" dirty="0">
                <a:solidFill>
                  <a:srgbClr val="434343"/>
                </a:solidFill>
                <a:latin typeface="Trebuchet MS"/>
                <a:cs typeface="Trebuchet MS"/>
              </a:rPr>
              <a:t>Various Data Visualizations were paired with clustering techniques to identify patterns </a:t>
            </a:r>
            <a:r>
              <a:rPr sz="2200" dirty="0">
                <a:solidFill>
                  <a:srgbClr val="434343"/>
                </a:solidFill>
                <a:latin typeface="Trebuchet MS"/>
                <a:cs typeface="Trebuchet MS"/>
              </a:rPr>
              <a:t> </a:t>
            </a:r>
            <a:r>
              <a:rPr sz="2200" spc="-5" dirty="0">
                <a:solidFill>
                  <a:srgbClr val="434343"/>
                </a:solidFill>
                <a:latin typeface="Trebuchet MS"/>
                <a:cs typeface="Trebuchet MS"/>
              </a:rPr>
              <a:t>which directed the respective analyses; actionable recommendations were developed to </a:t>
            </a:r>
            <a:r>
              <a:rPr sz="2200" spc="-650" dirty="0">
                <a:solidFill>
                  <a:srgbClr val="434343"/>
                </a:solidFill>
                <a:latin typeface="Trebuchet MS"/>
                <a:cs typeface="Trebuchet MS"/>
              </a:rPr>
              <a:t> </a:t>
            </a:r>
            <a:r>
              <a:rPr sz="2200" spc="-5" dirty="0">
                <a:solidFill>
                  <a:srgbClr val="434343"/>
                </a:solidFill>
                <a:latin typeface="Trebuchet MS"/>
                <a:cs typeface="Trebuchet MS"/>
              </a:rPr>
              <a:t>reflect tangible business decisions. As </a:t>
            </a:r>
            <a:r>
              <a:rPr sz="2200" dirty="0">
                <a:solidFill>
                  <a:srgbClr val="434343"/>
                </a:solidFill>
                <a:latin typeface="Trebuchet MS"/>
                <a:cs typeface="Trebuchet MS"/>
              </a:rPr>
              <a:t>a </a:t>
            </a:r>
            <a:r>
              <a:rPr sz="2200" spc="-5" dirty="0">
                <a:solidFill>
                  <a:srgbClr val="434343"/>
                </a:solidFill>
                <a:latin typeface="Trebuchet MS"/>
                <a:cs typeface="Trebuchet MS"/>
              </a:rPr>
              <a:t>result, it was necessary to develop alternative </a:t>
            </a:r>
            <a:r>
              <a:rPr sz="2200" dirty="0">
                <a:solidFill>
                  <a:srgbClr val="434343"/>
                </a:solidFill>
                <a:latin typeface="Trebuchet MS"/>
                <a:cs typeface="Trebuchet MS"/>
              </a:rPr>
              <a:t> </a:t>
            </a:r>
            <a:r>
              <a:rPr sz="2200" spc="-5" dirty="0">
                <a:solidFill>
                  <a:srgbClr val="434343"/>
                </a:solidFill>
                <a:latin typeface="Trebuchet MS"/>
                <a:cs typeface="Trebuchet MS"/>
              </a:rPr>
              <a:t>methods</a:t>
            </a:r>
            <a:r>
              <a:rPr sz="2200" spc="-10" dirty="0">
                <a:solidFill>
                  <a:srgbClr val="434343"/>
                </a:solidFill>
                <a:latin typeface="Trebuchet MS"/>
                <a:cs typeface="Trebuchet MS"/>
              </a:rPr>
              <a:t> </a:t>
            </a:r>
            <a:r>
              <a:rPr sz="2200" spc="-5" dirty="0">
                <a:solidFill>
                  <a:srgbClr val="434343"/>
                </a:solidFill>
                <a:latin typeface="Trebuchet MS"/>
                <a:cs typeface="Trebuchet MS"/>
              </a:rPr>
              <a:t>based on the outcome of</a:t>
            </a:r>
            <a:r>
              <a:rPr sz="2200" spc="-10" dirty="0">
                <a:solidFill>
                  <a:srgbClr val="434343"/>
                </a:solidFill>
                <a:latin typeface="Trebuchet MS"/>
                <a:cs typeface="Trebuchet MS"/>
              </a:rPr>
              <a:t> </a:t>
            </a:r>
            <a:r>
              <a:rPr sz="2200" spc="-5" dirty="0">
                <a:solidFill>
                  <a:srgbClr val="434343"/>
                </a:solidFill>
                <a:latin typeface="Trebuchet MS"/>
                <a:cs typeface="Trebuchet MS"/>
              </a:rPr>
              <a:t>each step in the analyses.</a:t>
            </a:r>
            <a:endParaRPr sz="2200" dirty="0">
              <a:latin typeface="Trebuchet MS"/>
              <a:cs typeface="Trebuchet MS"/>
            </a:endParaRPr>
          </a:p>
          <a:p>
            <a:pPr lvl="1">
              <a:lnSpc>
                <a:spcPct val="100000"/>
              </a:lnSpc>
              <a:spcBef>
                <a:spcPts val="15"/>
              </a:spcBef>
              <a:buClr>
                <a:srgbClr val="434343"/>
              </a:buClr>
              <a:buFont typeface="Arial"/>
              <a:buChar char="○"/>
            </a:pPr>
            <a:endParaRPr sz="1850" dirty="0">
              <a:latin typeface="Trebuchet MS"/>
              <a:cs typeface="Trebuchet MS"/>
            </a:endParaRPr>
          </a:p>
          <a:p>
            <a:pPr marL="892175" marR="30480" lvl="1" indent="-382270">
              <a:lnSpc>
                <a:spcPts val="2180"/>
              </a:lnSpc>
              <a:buFont typeface="Arial"/>
              <a:buChar char="○"/>
              <a:tabLst>
                <a:tab pos="892175" algn="l"/>
                <a:tab pos="892810" algn="l"/>
              </a:tabLst>
            </a:pPr>
            <a:r>
              <a:rPr sz="2000" spc="-5" dirty="0">
                <a:solidFill>
                  <a:srgbClr val="434343"/>
                </a:solidFill>
                <a:latin typeface="Trebuchet MS"/>
                <a:cs typeface="Trebuchet MS"/>
              </a:rPr>
              <a:t>MAR</a:t>
            </a:r>
            <a:r>
              <a:rPr sz="2000" spc="40" dirty="0">
                <a:solidFill>
                  <a:srgbClr val="434343"/>
                </a:solidFill>
                <a:latin typeface="Trebuchet MS"/>
                <a:cs typeface="Trebuchet MS"/>
              </a:rPr>
              <a:t> </a:t>
            </a:r>
            <a:r>
              <a:rPr sz="2000" spc="-5" dirty="0">
                <a:solidFill>
                  <a:srgbClr val="434343"/>
                </a:solidFill>
                <a:latin typeface="Trebuchet MS"/>
                <a:cs typeface="Trebuchet MS"/>
              </a:rPr>
              <a:t>653</a:t>
            </a:r>
            <a:r>
              <a:rPr sz="2000" spc="40" dirty="0">
                <a:solidFill>
                  <a:srgbClr val="434343"/>
                </a:solidFill>
                <a:latin typeface="Trebuchet MS"/>
                <a:cs typeface="Trebuchet MS"/>
              </a:rPr>
              <a:t> </a:t>
            </a:r>
            <a:r>
              <a:rPr sz="2000" spc="-5" dirty="0">
                <a:solidFill>
                  <a:srgbClr val="434343"/>
                </a:solidFill>
                <a:latin typeface="Trebuchet MS"/>
                <a:cs typeface="Trebuchet MS"/>
              </a:rPr>
              <a:t>was</a:t>
            </a:r>
            <a:r>
              <a:rPr sz="2000" spc="40" dirty="0">
                <a:solidFill>
                  <a:srgbClr val="434343"/>
                </a:solidFill>
                <a:latin typeface="Trebuchet MS"/>
                <a:cs typeface="Trebuchet MS"/>
              </a:rPr>
              <a:t> </a:t>
            </a:r>
            <a:r>
              <a:rPr sz="2000" spc="-5" dirty="0">
                <a:solidFill>
                  <a:srgbClr val="434343"/>
                </a:solidFill>
                <a:latin typeface="Trebuchet MS"/>
                <a:cs typeface="Trebuchet MS"/>
              </a:rPr>
              <a:t>directed</a:t>
            </a:r>
            <a:r>
              <a:rPr sz="2000" spc="40" dirty="0">
                <a:solidFill>
                  <a:srgbClr val="434343"/>
                </a:solidFill>
                <a:latin typeface="Trebuchet MS"/>
                <a:cs typeface="Trebuchet MS"/>
              </a:rPr>
              <a:t> </a:t>
            </a:r>
            <a:r>
              <a:rPr sz="2000" spc="-5" dirty="0">
                <a:solidFill>
                  <a:srgbClr val="434343"/>
                </a:solidFill>
                <a:latin typeface="Trebuchet MS"/>
                <a:cs typeface="Trebuchet MS"/>
              </a:rPr>
              <a:t>solely</a:t>
            </a:r>
            <a:r>
              <a:rPr sz="2000" spc="45" dirty="0">
                <a:solidFill>
                  <a:srgbClr val="434343"/>
                </a:solidFill>
                <a:latin typeface="Trebuchet MS"/>
                <a:cs typeface="Trebuchet MS"/>
              </a:rPr>
              <a:t> </a:t>
            </a:r>
            <a:r>
              <a:rPr sz="2000" spc="-5" dirty="0">
                <a:solidFill>
                  <a:srgbClr val="434343"/>
                </a:solidFill>
                <a:latin typeface="Trebuchet MS"/>
                <a:cs typeface="Trebuchet MS"/>
              </a:rPr>
              <a:t>by</a:t>
            </a:r>
            <a:r>
              <a:rPr sz="2000" spc="40" dirty="0">
                <a:solidFill>
                  <a:srgbClr val="434343"/>
                </a:solidFill>
                <a:latin typeface="Trebuchet MS"/>
                <a:cs typeface="Trebuchet MS"/>
              </a:rPr>
              <a:t> </a:t>
            </a:r>
            <a:r>
              <a:rPr sz="2000" spc="-5" dirty="0">
                <a:solidFill>
                  <a:srgbClr val="434343"/>
                </a:solidFill>
                <a:latin typeface="Trebuchet MS"/>
                <a:cs typeface="Trebuchet MS"/>
              </a:rPr>
              <a:t>the</a:t>
            </a:r>
            <a:r>
              <a:rPr sz="2000" spc="40" dirty="0">
                <a:solidFill>
                  <a:srgbClr val="434343"/>
                </a:solidFill>
                <a:latin typeface="Trebuchet MS"/>
                <a:cs typeface="Trebuchet MS"/>
              </a:rPr>
              <a:t> </a:t>
            </a:r>
            <a:r>
              <a:rPr sz="2000" spc="-5" dirty="0">
                <a:solidFill>
                  <a:srgbClr val="434343"/>
                </a:solidFill>
                <a:latin typeface="Trebuchet MS"/>
                <a:cs typeface="Trebuchet MS"/>
              </a:rPr>
              <a:t>results</a:t>
            </a:r>
            <a:r>
              <a:rPr sz="2000" spc="40" dirty="0">
                <a:solidFill>
                  <a:srgbClr val="434343"/>
                </a:solidFill>
                <a:latin typeface="Trebuchet MS"/>
                <a:cs typeface="Trebuchet MS"/>
              </a:rPr>
              <a:t> </a:t>
            </a:r>
            <a:r>
              <a:rPr sz="2000" spc="-5" dirty="0">
                <a:solidFill>
                  <a:srgbClr val="434343"/>
                </a:solidFill>
                <a:latin typeface="Trebuchet MS"/>
                <a:cs typeface="Trebuchet MS"/>
              </a:rPr>
              <a:t>of</a:t>
            </a:r>
            <a:r>
              <a:rPr sz="2000" spc="45" dirty="0">
                <a:solidFill>
                  <a:srgbClr val="434343"/>
                </a:solidFill>
                <a:latin typeface="Trebuchet MS"/>
                <a:cs typeface="Trebuchet MS"/>
              </a:rPr>
              <a:t> </a:t>
            </a:r>
            <a:r>
              <a:rPr sz="2000" spc="-5" dirty="0">
                <a:solidFill>
                  <a:srgbClr val="434343"/>
                </a:solidFill>
                <a:latin typeface="Trebuchet MS"/>
                <a:cs typeface="Trebuchet MS"/>
              </a:rPr>
              <a:t>the</a:t>
            </a:r>
            <a:r>
              <a:rPr sz="2000" spc="40" dirty="0">
                <a:solidFill>
                  <a:srgbClr val="434343"/>
                </a:solidFill>
                <a:latin typeface="Trebuchet MS"/>
                <a:cs typeface="Trebuchet MS"/>
              </a:rPr>
              <a:t> </a:t>
            </a:r>
            <a:r>
              <a:rPr sz="2000" spc="-5" dirty="0">
                <a:solidFill>
                  <a:srgbClr val="434343"/>
                </a:solidFill>
                <a:latin typeface="Trebuchet MS"/>
                <a:cs typeface="Trebuchet MS"/>
              </a:rPr>
              <a:t>analyses,</a:t>
            </a:r>
            <a:r>
              <a:rPr sz="2000" spc="40" dirty="0">
                <a:solidFill>
                  <a:srgbClr val="434343"/>
                </a:solidFill>
                <a:latin typeface="Trebuchet MS"/>
                <a:cs typeface="Trebuchet MS"/>
              </a:rPr>
              <a:t> </a:t>
            </a:r>
            <a:r>
              <a:rPr sz="2000" spc="-5" dirty="0">
                <a:solidFill>
                  <a:srgbClr val="434343"/>
                </a:solidFill>
                <a:latin typeface="Trebuchet MS"/>
                <a:cs typeface="Trebuchet MS"/>
              </a:rPr>
              <a:t>where</a:t>
            </a:r>
            <a:r>
              <a:rPr sz="2000" spc="40" dirty="0">
                <a:solidFill>
                  <a:srgbClr val="434343"/>
                </a:solidFill>
                <a:latin typeface="Trebuchet MS"/>
                <a:cs typeface="Trebuchet MS"/>
              </a:rPr>
              <a:t> </a:t>
            </a:r>
            <a:r>
              <a:rPr sz="2000" dirty="0">
                <a:solidFill>
                  <a:srgbClr val="434343"/>
                </a:solidFill>
                <a:latin typeface="Trebuchet MS"/>
                <a:cs typeface="Trebuchet MS"/>
              </a:rPr>
              <a:t>a</a:t>
            </a:r>
            <a:r>
              <a:rPr sz="2000" spc="45" dirty="0">
                <a:solidFill>
                  <a:srgbClr val="434343"/>
                </a:solidFill>
                <a:latin typeface="Trebuchet MS"/>
                <a:cs typeface="Trebuchet MS"/>
              </a:rPr>
              <a:t> </a:t>
            </a:r>
            <a:r>
              <a:rPr sz="2000" spc="-5" dirty="0">
                <a:solidFill>
                  <a:srgbClr val="434343"/>
                </a:solidFill>
                <a:latin typeface="Trebuchet MS"/>
                <a:cs typeface="Trebuchet MS"/>
              </a:rPr>
              <a:t>target</a:t>
            </a:r>
            <a:r>
              <a:rPr sz="2000" spc="40" dirty="0">
                <a:solidFill>
                  <a:srgbClr val="434343"/>
                </a:solidFill>
                <a:latin typeface="Trebuchet MS"/>
                <a:cs typeface="Trebuchet MS"/>
              </a:rPr>
              <a:t> </a:t>
            </a:r>
            <a:r>
              <a:rPr sz="2000" spc="-5" dirty="0">
                <a:solidFill>
                  <a:srgbClr val="434343"/>
                </a:solidFill>
                <a:latin typeface="Trebuchet MS"/>
                <a:cs typeface="Trebuchet MS"/>
              </a:rPr>
              <a:t>customer</a:t>
            </a:r>
            <a:r>
              <a:rPr sz="2000" spc="40" dirty="0">
                <a:solidFill>
                  <a:srgbClr val="434343"/>
                </a:solidFill>
                <a:latin typeface="Trebuchet MS"/>
                <a:cs typeface="Trebuchet MS"/>
              </a:rPr>
              <a:t> </a:t>
            </a:r>
            <a:r>
              <a:rPr sz="2000" spc="-5" dirty="0">
                <a:solidFill>
                  <a:srgbClr val="434343"/>
                </a:solidFill>
                <a:latin typeface="Trebuchet MS"/>
                <a:cs typeface="Trebuchet MS"/>
              </a:rPr>
              <a:t>group </a:t>
            </a:r>
            <a:r>
              <a:rPr sz="2000" dirty="0">
                <a:solidFill>
                  <a:srgbClr val="434343"/>
                </a:solidFill>
                <a:latin typeface="Trebuchet MS"/>
                <a:cs typeface="Trebuchet MS"/>
              </a:rPr>
              <a:t> </a:t>
            </a:r>
            <a:r>
              <a:rPr sz="2000" spc="-5" dirty="0">
                <a:solidFill>
                  <a:srgbClr val="434343"/>
                </a:solidFill>
                <a:latin typeface="Trebuchet MS"/>
                <a:cs typeface="Trebuchet MS"/>
              </a:rPr>
              <a:t>was first identified, followed by the selection of frequently purchased items within this group, </a:t>
            </a:r>
            <a:r>
              <a:rPr sz="2000" spc="-590" dirty="0">
                <a:solidFill>
                  <a:srgbClr val="434343"/>
                </a:solidFill>
                <a:latin typeface="Trebuchet MS"/>
                <a:cs typeface="Trebuchet MS"/>
              </a:rPr>
              <a:t> </a:t>
            </a:r>
            <a:r>
              <a:rPr sz="2000" spc="-5" dirty="0">
                <a:solidFill>
                  <a:srgbClr val="434343"/>
                </a:solidFill>
                <a:latin typeface="Trebuchet MS"/>
                <a:cs typeface="Trebuchet MS"/>
              </a:rPr>
              <a:t>and finally the calculation of the suggested discounts based on these selected items. This </a:t>
            </a:r>
            <a:r>
              <a:rPr sz="2000" dirty="0">
                <a:solidFill>
                  <a:srgbClr val="434343"/>
                </a:solidFill>
                <a:latin typeface="Trebuchet MS"/>
                <a:cs typeface="Trebuchet MS"/>
              </a:rPr>
              <a:t> </a:t>
            </a:r>
            <a:r>
              <a:rPr sz="2000" spc="-5" dirty="0">
                <a:solidFill>
                  <a:srgbClr val="434343"/>
                </a:solidFill>
                <a:latin typeface="Trebuchet MS"/>
                <a:cs typeface="Trebuchet MS"/>
              </a:rPr>
              <a:t>allows for confident recommendations to be delivered which translate to tangible business </a:t>
            </a:r>
            <a:r>
              <a:rPr sz="2000" dirty="0">
                <a:solidFill>
                  <a:srgbClr val="434343"/>
                </a:solidFill>
                <a:latin typeface="Trebuchet MS"/>
                <a:cs typeface="Trebuchet MS"/>
              </a:rPr>
              <a:t> </a:t>
            </a:r>
            <a:r>
              <a:rPr sz="2000" spc="-5" dirty="0">
                <a:solidFill>
                  <a:srgbClr val="434343"/>
                </a:solidFill>
                <a:latin typeface="Trebuchet MS"/>
                <a:cs typeface="Trebuchet MS"/>
              </a:rPr>
              <a:t>decisions.</a:t>
            </a:r>
            <a:endParaRPr sz="1950" baseline="32051" dirty="0">
              <a:latin typeface="Trebuchet MS"/>
              <a:cs typeface="Trebuchet MS"/>
            </a:endParaRPr>
          </a:p>
        </p:txBody>
      </p:sp>
      <p:sp>
        <p:nvSpPr>
          <p:cNvPr id="8" name="Slide Number Placeholder 7">
            <a:extLst>
              <a:ext uri="{FF2B5EF4-FFF2-40B4-BE49-F238E27FC236}">
                <a16:creationId xmlns:a16="http://schemas.microsoft.com/office/drawing/2014/main" id="{BF8C30BA-080A-8343-8DA1-E25448FB2CB3}"/>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4048760" cy="574040"/>
          </a:xfrm>
          <a:prstGeom prst="rect">
            <a:avLst/>
          </a:prstGeom>
        </p:spPr>
        <p:txBody>
          <a:bodyPr vert="horz" wrap="square" lIns="0" tIns="12700" rIns="0" bIns="0" rtlCol="0">
            <a:spAutoFit/>
          </a:bodyPr>
          <a:lstStyle/>
          <a:p>
            <a:pPr marL="12700">
              <a:lnSpc>
                <a:spcPct val="100000"/>
              </a:lnSpc>
              <a:spcBef>
                <a:spcPts val="100"/>
              </a:spcBef>
            </a:pPr>
            <a:r>
              <a:rPr sz="3600" spc="-5" dirty="0"/>
              <a:t>Learning</a:t>
            </a:r>
            <a:r>
              <a:rPr sz="3600" spc="-90" dirty="0"/>
              <a:t> </a:t>
            </a:r>
            <a:r>
              <a:rPr sz="3600" spc="-5" dirty="0"/>
              <a:t>Objectives</a:t>
            </a:r>
            <a:endParaRPr sz="3600"/>
          </a:p>
        </p:txBody>
      </p:sp>
      <p:sp>
        <p:nvSpPr>
          <p:cNvPr id="3" name="object 3"/>
          <p:cNvSpPr txBox="1"/>
          <p:nvPr/>
        </p:nvSpPr>
        <p:spPr>
          <a:xfrm>
            <a:off x="143246" y="1188651"/>
            <a:ext cx="11896725" cy="3639458"/>
          </a:xfrm>
          <a:prstGeom prst="rect">
            <a:avLst/>
          </a:prstGeom>
        </p:spPr>
        <p:txBody>
          <a:bodyPr vert="horz" wrap="square" lIns="0" tIns="48260" rIns="0" bIns="0" rtlCol="0">
            <a:spAutoFit/>
          </a:bodyPr>
          <a:lstStyle/>
          <a:p>
            <a:pPr marL="460375" marR="1173480" indent="-397510">
              <a:lnSpc>
                <a:spcPts val="2400"/>
              </a:lnSpc>
              <a:spcBef>
                <a:spcPts val="380"/>
              </a:spcBef>
              <a:buFont typeface="Arial"/>
              <a:buChar char="●"/>
              <a:tabLst>
                <a:tab pos="460375" algn="l"/>
                <a:tab pos="461009" algn="l"/>
              </a:tabLst>
            </a:pPr>
            <a:r>
              <a:rPr sz="2200" spc="-5" dirty="0">
                <a:solidFill>
                  <a:srgbClr val="434343"/>
                </a:solidFill>
                <a:latin typeface="Trebuchet MS"/>
                <a:cs typeface="Trebuchet MS"/>
              </a:rPr>
              <a:t>Communications skills were displayed in the organization and delivery of insights, </a:t>
            </a:r>
            <a:r>
              <a:rPr sz="2200" spc="-650" dirty="0">
                <a:solidFill>
                  <a:srgbClr val="434343"/>
                </a:solidFill>
                <a:latin typeface="Trebuchet MS"/>
                <a:cs typeface="Trebuchet MS"/>
              </a:rPr>
              <a:t> </a:t>
            </a:r>
            <a:r>
              <a:rPr sz="2200" spc="-5" dirty="0">
                <a:solidFill>
                  <a:srgbClr val="434343"/>
                </a:solidFill>
                <a:latin typeface="Trebuchet MS"/>
                <a:cs typeface="Trebuchet MS"/>
              </a:rPr>
              <a:t>expressing</a:t>
            </a:r>
            <a:r>
              <a:rPr sz="2200" spc="-10" dirty="0">
                <a:solidFill>
                  <a:srgbClr val="434343"/>
                </a:solidFill>
                <a:latin typeface="Trebuchet MS"/>
                <a:cs typeface="Trebuchet MS"/>
              </a:rPr>
              <a:t> </a:t>
            </a:r>
            <a:r>
              <a:rPr sz="2200" spc="-5" dirty="0">
                <a:solidFill>
                  <a:srgbClr val="434343"/>
                </a:solidFill>
                <a:latin typeface="Trebuchet MS"/>
                <a:cs typeface="Trebuchet MS"/>
              </a:rPr>
              <a:t>them in terms</a:t>
            </a:r>
            <a:r>
              <a:rPr sz="2200" spc="-10" dirty="0">
                <a:solidFill>
                  <a:srgbClr val="434343"/>
                </a:solidFill>
                <a:latin typeface="Trebuchet MS"/>
                <a:cs typeface="Trebuchet MS"/>
              </a:rPr>
              <a:t> </a:t>
            </a:r>
            <a:r>
              <a:rPr sz="2200" spc="-5" dirty="0">
                <a:solidFill>
                  <a:srgbClr val="434343"/>
                </a:solidFill>
                <a:latin typeface="Trebuchet MS"/>
                <a:cs typeface="Trebuchet MS"/>
              </a:rPr>
              <a:t>which could be simply</a:t>
            </a:r>
            <a:r>
              <a:rPr sz="2200" spc="-10" dirty="0">
                <a:solidFill>
                  <a:srgbClr val="434343"/>
                </a:solidFill>
                <a:latin typeface="Trebuchet MS"/>
                <a:cs typeface="Trebuchet MS"/>
              </a:rPr>
              <a:t> </a:t>
            </a:r>
            <a:r>
              <a:rPr sz="2200" spc="-5" dirty="0">
                <a:solidFill>
                  <a:srgbClr val="434343"/>
                </a:solidFill>
                <a:latin typeface="Trebuchet MS"/>
                <a:cs typeface="Trebuchet MS"/>
              </a:rPr>
              <a:t>understood and acted</a:t>
            </a:r>
            <a:r>
              <a:rPr sz="2200" spc="-10" dirty="0">
                <a:solidFill>
                  <a:srgbClr val="434343"/>
                </a:solidFill>
                <a:latin typeface="Trebuchet MS"/>
                <a:cs typeface="Trebuchet MS"/>
              </a:rPr>
              <a:t> </a:t>
            </a:r>
            <a:r>
              <a:rPr sz="2200" spc="5" dirty="0">
                <a:solidFill>
                  <a:srgbClr val="434343"/>
                </a:solidFill>
                <a:latin typeface="Trebuchet MS"/>
                <a:cs typeface="Trebuchet MS"/>
              </a:rPr>
              <a:t>upon.</a:t>
            </a:r>
            <a:endParaRPr lang="en-US" sz="2175" spc="7" baseline="30651" dirty="0">
              <a:solidFill>
                <a:srgbClr val="4472C4"/>
              </a:solidFill>
              <a:latin typeface="Trebuchet MS"/>
              <a:cs typeface="Trebuchet MS"/>
            </a:endParaRPr>
          </a:p>
          <a:p>
            <a:pPr marL="460375" marR="1173480" indent="-397510">
              <a:lnSpc>
                <a:spcPts val="2400"/>
              </a:lnSpc>
              <a:spcBef>
                <a:spcPts val="380"/>
              </a:spcBef>
              <a:buFont typeface="Arial"/>
              <a:buChar char="●"/>
              <a:tabLst>
                <a:tab pos="460375" algn="l"/>
                <a:tab pos="461009" algn="l"/>
              </a:tabLst>
            </a:pPr>
            <a:endParaRPr lang="en-US" sz="2175" spc="7" baseline="30651" dirty="0">
              <a:solidFill>
                <a:srgbClr val="4472C4"/>
              </a:solidFill>
              <a:latin typeface="Trebuchet MS"/>
              <a:cs typeface="Trebuchet MS"/>
            </a:endParaRPr>
          </a:p>
          <a:p>
            <a:pPr marL="460375" marR="1173480" indent="-397510">
              <a:lnSpc>
                <a:spcPts val="2400"/>
              </a:lnSpc>
              <a:spcBef>
                <a:spcPts val="380"/>
              </a:spcBef>
              <a:buFont typeface="Arial"/>
              <a:buChar char="●"/>
              <a:tabLst>
                <a:tab pos="460375" algn="l"/>
                <a:tab pos="461009" algn="l"/>
              </a:tabLst>
            </a:pPr>
            <a:endParaRPr sz="2175" baseline="30651" dirty="0">
              <a:latin typeface="Trebuchet MS"/>
              <a:cs typeface="Trebuchet MS"/>
            </a:endParaRPr>
          </a:p>
          <a:p>
            <a:pPr marL="460375" marR="751840" indent="-397510">
              <a:lnSpc>
                <a:spcPts val="2400"/>
              </a:lnSpc>
              <a:spcBef>
                <a:spcPts val="525"/>
              </a:spcBef>
              <a:buFont typeface="Arial"/>
              <a:buChar char="●"/>
              <a:tabLst>
                <a:tab pos="460375" algn="l"/>
                <a:tab pos="461009" algn="l"/>
              </a:tabLst>
            </a:pPr>
            <a:r>
              <a:rPr sz="2200" spc="-5" dirty="0">
                <a:solidFill>
                  <a:srgbClr val="434343"/>
                </a:solidFill>
                <a:latin typeface="Trebuchet MS"/>
                <a:cs typeface="Trebuchet MS"/>
              </a:rPr>
              <a:t>The ethical dimensions of data science practice were displayed and considered when </a:t>
            </a:r>
            <a:r>
              <a:rPr sz="2200" spc="-650" dirty="0">
                <a:solidFill>
                  <a:srgbClr val="434343"/>
                </a:solidFill>
                <a:latin typeface="Trebuchet MS"/>
                <a:cs typeface="Trebuchet MS"/>
              </a:rPr>
              <a:t> </a:t>
            </a:r>
            <a:r>
              <a:rPr sz="2200" spc="-5" dirty="0">
                <a:solidFill>
                  <a:srgbClr val="434343"/>
                </a:solidFill>
                <a:latin typeface="Trebuchet MS"/>
                <a:cs typeface="Trebuchet MS"/>
              </a:rPr>
              <a:t>analyzing</a:t>
            </a:r>
            <a:r>
              <a:rPr sz="2200" spc="-10" dirty="0">
                <a:solidFill>
                  <a:srgbClr val="434343"/>
                </a:solidFill>
                <a:latin typeface="Trebuchet MS"/>
                <a:cs typeface="Trebuchet MS"/>
              </a:rPr>
              <a:t> </a:t>
            </a:r>
            <a:r>
              <a:rPr sz="2200" spc="-5" dirty="0">
                <a:solidFill>
                  <a:srgbClr val="434343"/>
                </a:solidFill>
                <a:latin typeface="Trebuchet MS"/>
                <a:cs typeface="Trebuchet MS"/>
              </a:rPr>
              <a:t>PII from external sources.</a:t>
            </a:r>
            <a:endParaRPr sz="2200" dirty="0">
              <a:latin typeface="Trebuchet MS"/>
              <a:cs typeface="Trebuchet MS"/>
            </a:endParaRPr>
          </a:p>
          <a:p>
            <a:pPr marL="917575" marR="189865" lvl="1" indent="-367030">
              <a:lnSpc>
                <a:spcPts val="1950"/>
              </a:lnSpc>
              <a:spcBef>
                <a:spcPts val="525"/>
              </a:spcBef>
              <a:buFont typeface="Arial"/>
              <a:buChar char="○"/>
              <a:tabLst>
                <a:tab pos="917575" algn="l"/>
                <a:tab pos="918210" algn="l"/>
              </a:tabLst>
            </a:pPr>
            <a:r>
              <a:rPr sz="1800" spc="-5" dirty="0">
                <a:solidFill>
                  <a:srgbClr val="434343"/>
                </a:solidFill>
                <a:latin typeface="Trebuchet MS"/>
                <a:cs typeface="Trebuchet MS"/>
              </a:rPr>
              <a:t>MAR 653 required the consideration of demographic information which was excluded from segmentation, </a:t>
            </a:r>
            <a:r>
              <a:rPr sz="1800" spc="-530" dirty="0">
                <a:solidFill>
                  <a:srgbClr val="434343"/>
                </a:solidFill>
                <a:latin typeface="Trebuchet MS"/>
                <a:cs typeface="Trebuchet MS"/>
              </a:rPr>
              <a:t> </a:t>
            </a:r>
            <a:r>
              <a:rPr sz="1800" spc="-5" dirty="0">
                <a:solidFill>
                  <a:srgbClr val="434343"/>
                </a:solidFill>
                <a:latin typeface="Trebuchet MS"/>
                <a:cs typeface="Trebuchet MS"/>
              </a:rPr>
              <a:t>being</a:t>
            </a:r>
            <a:r>
              <a:rPr sz="1800" spc="-10" dirty="0">
                <a:solidFill>
                  <a:srgbClr val="434343"/>
                </a:solidFill>
                <a:latin typeface="Trebuchet MS"/>
                <a:cs typeface="Trebuchet MS"/>
              </a:rPr>
              <a:t> </a:t>
            </a:r>
            <a:r>
              <a:rPr sz="1800" spc="-5" dirty="0">
                <a:solidFill>
                  <a:srgbClr val="434343"/>
                </a:solidFill>
                <a:latin typeface="Trebuchet MS"/>
                <a:cs typeface="Trebuchet MS"/>
              </a:rPr>
              <a:t>used only for profiling. This reduces</a:t>
            </a:r>
            <a:r>
              <a:rPr sz="1800" spc="-10" dirty="0">
                <a:solidFill>
                  <a:srgbClr val="434343"/>
                </a:solidFill>
                <a:latin typeface="Trebuchet MS"/>
                <a:cs typeface="Trebuchet MS"/>
              </a:rPr>
              <a:t> </a:t>
            </a:r>
            <a:r>
              <a:rPr sz="1800" spc="-5" dirty="0">
                <a:solidFill>
                  <a:srgbClr val="434343"/>
                </a:solidFill>
                <a:latin typeface="Trebuchet MS"/>
                <a:cs typeface="Trebuchet MS"/>
              </a:rPr>
              <a:t>the possibility of introducing bias into</a:t>
            </a:r>
            <a:r>
              <a:rPr sz="1800" spc="-10" dirty="0">
                <a:solidFill>
                  <a:srgbClr val="434343"/>
                </a:solidFill>
                <a:latin typeface="Trebuchet MS"/>
                <a:cs typeface="Trebuchet MS"/>
              </a:rPr>
              <a:t> </a:t>
            </a:r>
            <a:r>
              <a:rPr sz="1800" spc="-5" dirty="0">
                <a:solidFill>
                  <a:srgbClr val="434343"/>
                </a:solidFill>
                <a:latin typeface="Trebuchet MS"/>
                <a:cs typeface="Trebuchet MS"/>
              </a:rPr>
              <a:t>the </a:t>
            </a:r>
            <a:r>
              <a:rPr sz="1800" spc="5" dirty="0">
                <a:solidFill>
                  <a:srgbClr val="434343"/>
                </a:solidFill>
                <a:latin typeface="Trebuchet MS"/>
                <a:cs typeface="Trebuchet MS"/>
              </a:rPr>
              <a:t>analysis.</a:t>
            </a:r>
            <a:endParaRPr lang="en-US" spc="7" baseline="30092" dirty="0">
              <a:solidFill>
                <a:srgbClr val="4472C4"/>
              </a:solidFill>
              <a:latin typeface="Trebuchet MS"/>
              <a:cs typeface="Trebuchet MS"/>
            </a:endParaRPr>
          </a:p>
          <a:p>
            <a:pPr marL="917575" marR="189865" lvl="1" indent="-367030">
              <a:lnSpc>
                <a:spcPts val="1950"/>
              </a:lnSpc>
              <a:spcBef>
                <a:spcPts val="525"/>
              </a:spcBef>
              <a:buFont typeface="Arial"/>
              <a:buChar char="○"/>
              <a:tabLst>
                <a:tab pos="917575" algn="l"/>
                <a:tab pos="918210" algn="l"/>
              </a:tabLst>
            </a:pPr>
            <a:endParaRPr sz="1800" baseline="30092" dirty="0">
              <a:latin typeface="Trebuchet MS"/>
              <a:cs typeface="Trebuchet MS"/>
            </a:endParaRPr>
          </a:p>
          <a:p>
            <a:pPr marL="460375" marR="389890" indent="-397510">
              <a:lnSpc>
                <a:spcPts val="2400"/>
              </a:lnSpc>
              <a:spcBef>
                <a:spcPts val="540"/>
              </a:spcBef>
              <a:buFont typeface="Arial"/>
              <a:buChar char="●"/>
              <a:tabLst>
                <a:tab pos="460375" algn="l"/>
                <a:tab pos="461009" algn="l"/>
              </a:tabLst>
            </a:pPr>
            <a:r>
              <a:rPr sz="2200" spc="-5" dirty="0">
                <a:solidFill>
                  <a:srgbClr val="434343"/>
                </a:solidFill>
                <a:latin typeface="Trebuchet MS"/>
                <a:cs typeface="Trebuchet MS"/>
              </a:rPr>
              <a:t>These projects are representative of the successful execution of the learning objectives </a:t>
            </a:r>
            <a:r>
              <a:rPr sz="2200" spc="-650" dirty="0">
                <a:solidFill>
                  <a:srgbClr val="434343"/>
                </a:solidFill>
                <a:latin typeface="Trebuchet MS"/>
                <a:cs typeface="Trebuchet MS"/>
              </a:rPr>
              <a:t> </a:t>
            </a:r>
            <a:r>
              <a:rPr sz="2200" spc="-5" dirty="0">
                <a:solidFill>
                  <a:srgbClr val="434343"/>
                </a:solidFill>
                <a:latin typeface="Trebuchet MS"/>
                <a:cs typeface="Trebuchet MS"/>
              </a:rPr>
              <a:t>and</a:t>
            </a:r>
            <a:r>
              <a:rPr sz="2200" spc="-10" dirty="0">
                <a:solidFill>
                  <a:srgbClr val="434343"/>
                </a:solidFill>
                <a:latin typeface="Trebuchet MS"/>
                <a:cs typeface="Trebuchet MS"/>
              </a:rPr>
              <a:t> </a:t>
            </a:r>
            <a:r>
              <a:rPr sz="2200" spc="-5" dirty="0">
                <a:solidFill>
                  <a:srgbClr val="434343"/>
                </a:solidFill>
                <a:latin typeface="Trebuchet MS"/>
                <a:cs typeface="Trebuchet MS"/>
              </a:rPr>
              <a:t>have developed the</a:t>
            </a:r>
            <a:r>
              <a:rPr sz="2200" spc="-10" dirty="0">
                <a:solidFill>
                  <a:srgbClr val="434343"/>
                </a:solidFill>
                <a:latin typeface="Trebuchet MS"/>
                <a:cs typeface="Trebuchet MS"/>
              </a:rPr>
              <a:t> </a:t>
            </a:r>
            <a:r>
              <a:rPr sz="2200" spc="-5" dirty="0">
                <a:solidFill>
                  <a:srgbClr val="434343"/>
                </a:solidFill>
                <a:latin typeface="Trebuchet MS"/>
                <a:cs typeface="Trebuchet MS"/>
              </a:rPr>
              <a:t>necessary skills for practice</a:t>
            </a:r>
            <a:r>
              <a:rPr sz="2200" spc="-10" dirty="0">
                <a:solidFill>
                  <a:srgbClr val="434343"/>
                </a:solidFill>
                <a:latin typeface="Trebuchet MS"/>
                <a:cs typeface="Trebuchet MS"/>
              </a:rPr>
              <a:t> </a:t>
            </a:r>
            <a:r>
              <a:rPr sz="2200" spc="-5" dirty="0">
                <a:solidFill>
                  <a:srgbClr val="434343"/>
                </a:solidFill>
                <a:latin typeface="Trebuchet MS"/>
                <a:cs typeface="Trebuchet MS"/>
              </a:rPr>
              <a:t>in the field</a:t>
            </a:r>
            <a:r>
              <a:rPr sz="2200" spc="-10" dirty="0">
                <a:solidFill>
                  <a:srgbClr val="434343"/>
                </a:solidFill>
                <a:latin typeface="Trebuchet MS"/>
                <a:cs typeface="Trebuchet MS"/>
              </a:rPr>
              <a:t> </a:t>
            </a:r>
            <a:r>
              <a:rPr sz="2200" spc="-5" dirty="0">
                <a:solidFill>
                  <a:srgbClr val="434343"/>
                </a:solidFill>
                <a:latin typeface="Trebuchet MS"/>
                <a:cs typeface="Trebuchet MS"/>
              </a:rPr>
              <a:t>of data science.</a:t>
            </a:r>
            <a:endParaRPr sz="2200" dirty="0">
              <a:latin typeface="Trebuchet MS"/>
              <a:cs typeface="Trebuchet MS"/>
            </a:endParaRPr>
          </a:p>
        </p:txBody>
      </p:sp>
      <p:sp>
        <p:nvSpPr>
          <p:cNvPr id="8" name="Slide Number Placeholder 7">
            <a:extLst>
              <a:ext uri="{FF2B5EF4-FFF2-40B4-BE49-F238E27FC236}">
                <a16:creationId xmlns:a16="http://schemas.microsoft.com/office/drawing/2014/main" id="{FEE647CB-D396-2E41-AB67-59CAE4F2EF74}"/>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2284730" cy="574040"/>
          </a:xfrm>
          <a:prstGeom prst="rect">
            <a:avLst/>
          </a:prstGeom>
        </p:spPr>
        <p:txBody>
          <a:bodyPr vert="horz" wrap="square" lIns="0" tIns="12700" rIns="0" bIns="0" rtlCol="0">
            <a:spAutoFit/>
          </a:bodyPr>
          <a:lstStyle/>
          <a:p>
            <a:pPr marL="12700">
              <a:lnSpc>
                <a:spcPct val="100000"/>
              </a:lnSpc>
              <a:spcBef>
                <a:spcPts val="100"/>
              </a:spcBef>
            </a:pPr>
            <a:r>
              <a:rPr sz="3600" spc="-5" dirty="0"/>
              <a:t>Conclusion</a:t>
            </a:r>
            <a:endParaRPr sz="3600"/>
          </a:p>
        </p:txBody>
      </p:sp>
      <p:sp>
        <p:nvSpPr>
          <p:cNvPr id="3" name="object 3"/>
          <p:cNvSpPr txBox="1"/>
          <p:nvPr/>
        </p:nvSpPr>
        <p:spPr>
          <a:xfrm>
            <a:off x="194046" y="1391851"/>
            <a:ext cx="11690350" cy="3938904"/>
          </a:xfrm>
          <a:prstGeom prst="rect">
            <a:avLst/>
          </a:prstGeom>
        </p:spPr>
        <p:txBody>
          <a:bodyPr vert="horz" wrap="square" lIns="0" tIns="44450" rIns="0" bIns="0" rtlCol="0">
            <a:spAutoFit/>
          </a:bodyPr>
          <a:lstStyle/>
          <a:p>
            <a:pPr marL="409575" marR="227965" indent="-397510">
              <a:lnSpc>
                <a:spcPct val="90400"/>
              </a:lnSpc>
              <a:spcBef>
                <a:spcPts val="350"/>
              </a:spcBef>
              <a:buFont typeface="Arial"/>
              <a:buChar char="●"/>
              <a:tabLst>
                <a:tab pos="409575" algn="l"/>
                <a:tab pos="410209" algn="l"/>
              </a:tabLst>
            </a:pPr>
            <a:r>
              <a:rPr sz="2200" spc="-5" dirty="0">
                <a:solidFill>
                  <a:srgbClr val="434343"/>
                </a:solidFill>
                <a:latin typeface="Trebuchet MS"/>
                <a:cs typeface="Trebuchet MS"/>
              </a:rPr>
              <a:t>Syracuse University’s School of Information Studies provides students the opportunity to </a:t>
            </a:r>
            <a:r>
              <a:rPr sz="2200" spc="-650" dirty="0">
                <a:solidFill>
                  <a:srgbClr val="434343"/>
                </a:solidFill>
                <a:latin typeface="Trebuchet MS"/>
                <a:cs typeface="Trebuchet MS"/>
              </a:rPr>
              <a:t> </a:t>
            </a:r>
            <a:r>
              <a:rPr sz="2200" spc="-5" dirty="0">
                <a:solidFill>
                  <a:srgbClr val="434343"/>
                </a:solidFill>
                <a:latin typeface="Trebuchet MS"/>
                <a:cs typeface="Trebuchet MS"/>
              </a:rPr>
              <a:t>synthesize the collection, management, and analysis of data, as well as the delivery of </a:t>
            </a:r>
            <a:r>
              <a:rPr sz="2200" dirty="0">
                <a:solidFill>
                  <a:srgbClr val="434343"/>
                </a:solidFill>
                <a:latin typeface="Trebuchet MS"/>
                <a:cs typeface="Trebuchet MS"/>
              </a:rPr>
              <a:t> </a:t>
            </a:r>
            <a:r>
              <a:rPr sz="2200" spc="-5" dirty="0">
                <a:solidFill>
                  <a:srgbClr val="434343"/>
                </a:solidFill>
                <a:latin typeface="Trebuchet MS"/>
                <a:cs typeface="Trebuchet MS"/>
              </a:rPr>
              <a:t>actionable</a:t>
            </a:r>
            <a:r>
              <a:rPr sz="2200" spc="-10" dirty="0">
                <a:solidFill>
                  <a:srgbClr val="434343"/>
                </a:solidFill>
                <a:latin typeface="Trebuchet MS"/>
                <a:cs typeface="Trebuchet MS"/>
              </a:rPr>
              <a:t> </a:t>
            </a:r>
            <a:r>
              <a:rPr sz="2200" spc="-5" dirty="0">
                <a:solidFill>
                  <a:srgbClr val="434343"/>
                </a:solidFill>
                <a:latin typeface="Trebuchet MS"/>
                <a:cs typeface="Trebuchet MS"/>
              </a:rPr>
              <a:t>insights using various</a:t>
            </a:r>
            <a:r>
              <a:rPr sz="2200" spc="-10" dirty="0">
                <a:solidFill>
                  <a:srgbClr val="434343"/>
                </a:solidFill>
                <a:latin typeface="Trebuchet MS"/>
                <a:cs typeface="Trebuchet MS"/>
              </a:rPr>
              <a:t> </a:t>
            </a:r>
            <a:r>
              <a:rPr sz="2200" spc="-5" dirty="0">
                <a:solidFill>
                  <a:srgbClr val="434343"/>
                </a:solidFill>
                <a:latin typeface="Trebuchet MS"/>
                <a:cs typeface="Trebuchet MS"/>
              </a:rPr>
              <a:t>data science techniques.</a:t>
            </a:r>
            <a:endParaRPr sz="2200">
              <a:latin typeface="Trebuchet MS"/>
              <a:cs typeface="Trebuchet MS"/>
            </a:endParaRPr>
          </a:p>
          <a:p>
            <a:pPr marL="409575" marR="1173480" indent="-397510">
              <a:lnSpc>
                <a:spcPts val="2400"/>
              </a:lnSpc>
              <a:spcBef>
                <a:spcPts val="1090"/>
              </a:spcBef>
              <a:buFont typeface="Arial"/>
              <a:buChar char="●"/>
              <a:tabLst>
                <a:tab pos="409575" algn="l"/>
                <a:tab pos="410209" algn="l"/>
              </a:tabLst>
            </a:pPr>
            <a:r>
              <a:rPr sz="2200" spc="-5" dirty="0">
                <a:solidFill>
                  <a:srgbClr val="434343"/>
                </a:solidFill>
                <a:latin typeface="Trebuchet MS"/>
                <a:cs typeface="Trebuchet MS"/>
              </a:rPr>
              <a:t>Skills learned in the program have developed </a:t>
            </a:r>
            <a:r>
              <a:rPr sz="2200" dirty="0">
                <a:solidFill>
                  <a:srgbClr val="434343"/>
                </a:solidFill>
                <a:latin typeface="Trebuchet MS"/>
                <a:cs typeface="Trebuchet MS"/>
              </a:rPr>
              <a:t>a </a:t>
            </a:r>
            <a:r>
              <a:rPr sz="2200" spc="-5" dirty="0">
                <a:solidFill>
                  <a:srgbClr val="434343"/>
                </a:solidFill>
                <a:latin typeface="Trebuchet MS"/>
                <a:cs typeface="Trebuchet MS"/>
              </a:rPr>
              <a:t>multifaceted approach to solving </a:t>
            </a:r>
            <a:r>
              <a:rPr sz="2200" spc="-650" dirty="0">
                <a:solidFill>
                  <a:srgbClr val="434343"/>
                </a:solidFill>
                <a:latin typeface="Trebuchet MS"/>
                <a:cs typeface="Trebuchet MS"/>
              </a:rPr>
              <a:t> </a:t>
            </a:r>
            <a:r>
              <a:rPr sz="2200" spc="-5" dirty="0">
                <a:solidFill>
                  <a:srgbClr val="434343"/>
                </a:solidFill>
                <a:latin typeface="Trebuchet MS"/>
                <a:cs typeface="Trebuchet MS"/>
              </a:rPr>
              <a:t>structured</a:t>
            </a:r>
            <a:r>
              <a:rPr sz="2200" spc="-10" dirty="0">
                <a:solidFill>
                  <a:srgbClr val="434343"/>
                </a:solidFill>
                <a:latin typeface="Trebuchet MS"/>
                <a:cs typeface="Trebuchet MS"/>
              </a:rPr>
              <a:t> </a:t>
            </a:r>
            <a:r>
              <a:rPr sz="2200" spc="-5" dirty="0">
                <a:solidFill>
                  <a:srgbClr val="434343"/>
                </a:solidFill>
                <a:latin typeface="Trebuchet MS"/>
                <a:cs typeface="Trebuchet MS"/>
              </a:rPr>
              <a:t>and</a:t>
            </a:r>
            <a:r>
              <a:rPr sz="2200" spc="-10" dirty="0">
                <a:solidFill>
                  <a:srgbClr val="434343"/>
                </a:solidFill>
                <a:latin typeface="Trebuchet MS"/>
                <a:cs typeface="Trebuchet MS"/>
              </a:rPr>
              <a:t> </a:t>
            </a:r>
            <a:r>
              <a:rPr sz="2200" spc="-5" dirty="0">
                <a:solidFill>
                  <a:srgbClr val="434343"/>
                </a:solidFill>
                <a:latin typeface="Trebuchet MS"/>
                <a:cs typeface="Trebuchet MS"/>
              </a:rPr>
              <a:t>unstructured data</a:t>
            </a:r>
            <a:r>
              <a:rPr sz="2200" spc="-10" dirty="0">
                <a:solidFill>
                  <a:srgbClr val="434343"/>
                </a:solidFill>
                <a:latin typeface="Trebuchet MS"/>
                <a:cs typeface="Trebuchet MS"/>
              </a:rPr>
              <a:t> </a:t>
            </a:r>
            <a:r>
              <a:rPr sz="2200" spc="-5" dirty="0">
                <a:solidFill>
                  <a:srgbClr val="434343"/>
                </a:solidFill>
                <a:latin typeface="Trebuchet MS"/>
                <a:cs typeface="Trebuchet MS"/>
              </a:rPr>
              <a:t>problems</a:t>
            </a:r>
            <a:r>
              <a:rPr sz="2200" spc="-10" dirty="0">
                <a:solidFill>
                  <a:srgbClr val="434343"/>
                </a:solidFill>
                <a:latin typeface="Trebuchet MS"/>
                <a:cs typeface="Trebuchet MS"/>
              </a:rPr>
              <a:t> </a:t>
            </a:r>
            <a:r>
              <a:rPr sz="2200" spc="-5" dirty="0">
                <a:solidFill>
                  <a:srgbClr val="434343"/>
                </a:solidFill>
                <a:latin typeface="Trebuchet MS"/>
                <a:cs typeface="Trebuchet MS"/>
              </a:rPr>
              <a:t>with increasing</a:t>
            </a:r>
            <a:r>
              <a:rPr sz="2200" spc="-10" dirty="0">
                <a:solidFill>
                  <a:srgbClr val="434343"/>
                </a:solidFill>
                <a:latin typeface="Trebuchet MS"/>
                <a:cs typeface="Trebuchet MS"/>
              </a:rPr>
              <a:t> </a:t>
            </a:r>
            <a:r>
              <a:rPr sz="2200" spc="-5" dirty="0">
                <a:solidFill>
                  <a:srgbClr val="434343"/>
                </a:solidFill>
                <a:latin typeface="Trebuchet MS"/>
                <a:cs typeface="Trebuchet MS"/>
              </a:rPr>
              <a:t>complexity.</a:t>
            </a:r>
            <a:endParaRPr sz="2200">
              <a:latin typeface="Trebuchet MS"/>
              <a:cs typeface="Trebuchet MS"/>
            </a:endParaRPr>
          </a:p>
          <a:p>
            <a:pPr marL="409575" indent="-397510">
              <a:lnSpc>
                <a:spcPct val="100000"/>
              </a:lnSpc>
              <a:spcBef>
                <a:spcPts val="770"/>
              </a:spcBef>
              <a:buFont typeface="Arial"/>
              <a:buChar char="●"/>
              <a:tabLst>
                <a:tab pos="409575" algn="l"/>
                <a:tab pos="410209" algn="l"/>
              </a:tabLst>
            </a:pPr>
            <a:r>
              <a:rPr sz="2200" spc="-5" dirty="0">
                <a:solidFill>
                  <a:srgbClr val="434343"/>
                </a:solidFill>
                <a:latin typeface="Trebuchet MS"/>
                <a:cs typeface="Trebuchet MS"/>
              </a:rPr>
              <a:t>It</a:t>
            </a:r>
            <a:r>
              <a:rPr sz="2200" spc="-15" dirty="0">
                <a:solidFill>
                  <a:srgbClr val="434343"/>
                </a:solidFill>
                <a:latin typeface="Trebuchet MS"/>
                <a:cs typeface="Trebuchet MS"/>
              </a:rPr>
              <a:t> </a:t>
            </a:r>
            <a:r>
              <a:rPr sz="2200" spc="-5" dirty="0">
                <a:solidFill>
                  <a:srgbClr val="434343"/>
                </a:solidFill>
                <a:latin typeface="Trebuchet MS"/>
                <a:cs typeface="Trebuchet MS"/>
              </a:rPr>
              <a:t>has</a:t>
            </a:r>
            <a:r>
              <a:rPr sz="2200" spc="-15" dirty="0">
                <a:solidFill>
                  <a:srgbClr val="434343"/>
                </a:solidFill>
                <a:latin typeface="Trebuchet MS"/>
                <a:cs typeface="Trebuchet MS"/>
              </a:rPr>
              <a:t> </a:t>
            </a:r>
            <a:r>
              <a:rPr sz="2200" spc="-5" dirty="0">
                <a:solidFill>
                  <a:srgbClr val="434343"/>
                </a:solidFill>
                <a:latin typeface="Trebuchet MS"/>
                <a:cs typeface="Trebuchet MS"/>
              </a:rPr>
              <a:t>cultivated</a:t>
            </a:r>
            <a:r>
              <a:rPr sz="2200" spc="-10" dirty="0">
                <a:solidFill>
                  <a:srgbClr val="434343"/>
                </a:solidFill>
                <a:latin typeface="Trebuchet MS"/>
                <a:cs typeface="Trebuchet MS"/>
              </a:rPr>
              <a:t> </a:t>
            </a:r>
            <a:r>
              <a:rPr sz="2200" spc="-5" dirty="0">
                <a:solidFill>
                  <a:srgbClr val="434343"/>
                </a:solidFill>
                <a:latin typeface="Trebuchet MS"/>
                <a:cs typeface="Trebuchet MS"/>
              </a:rPr>
              <a:t>strategies</a:t>
            </a:r>
            <a:r>
              <a:rPr sz="2200" spc="-15" dirty="0">
                <a:solidFill>
                  <a:srgbClr val="434343"/>
                </a:solidFill>
                <a:latin typeface="Trebuchet MS"/>
                <a:cs typeface="Trebuchet MS"/>
              </a:rPr>
              <a:t> </a:t>
            </a:r>
            <a:r>
              <a:rPr sz="2200" spc="-5" dirty="0">
                <a:solidFill>
                  <a:srgbClr val="434343"/>
                </a:solidFill>
                <a:latin typeface="Trebuchet MS"/>
                <a:cs typeface="Trebuchet MS"/>
              </a:rPr>
              <a:t>which</a:t>
            </a:r>
            <a:r>
              <a:rPr sz="2200" spc="-15" dirty="0">
                <a:solidFill>
                  <a:srgbClr val="434343"/>
                </a:solidFill>
                <a:latin typeface="Trebuchet MS"/>
                <a:cs typeface="Trebuchet MS"/>
              </a:rPr>
              <a:t> </a:t>
            </a:r>
            <a:r>
              <a:rPr sz="2200" spc="-5" dirty="0">
                <a:solidFill>
                  <a:srgbClr val="434343"/>
                </a:solidFill>
                <a:latin typeface="Trebuchet MS"/>
                <a:cs typeface="Trebuchet MS"/>
              </a:rPr>
              <a:t>improve</a:t>
            </a:r>
            <a:r>
              <a:rPr sz="2200" spc="-10" dirty="0">
                <a:solidFill>
                  <a:srgbClr val="434343"/>
                </a:solidFill>
                <a:latin typeface="Trebuchet MS"/>
                <a:cs typeface="Trebuchet MS"/>
              </a:rPr>
              <a:t> </a:t>
            </a:r>
            <a:r>
              <a:rPr sz="2200" spc="-5" dirty="0">
                <a:solidFill>
                  <a:srgbClr val="434343"/>
                </a:solidFill>
                <a:latin typeface="Trebuchet MS"/>
                <a:cs typeface="Trebuchet MS"/>
              </a:rPr>
              <a:t>organizational</a:t>
            </a:r>
            <a:r>
              <a:rPr sz="2200" spc="-15" dirty="0">
                <a:solidFill>
                  <a:srgbClr val="434343"/>
                </a:solidFill>
                <a:latin typeface="Trebuchet MS"/>
                <a:cs typeface="Trebuchet MS"/>
              </a:rPr>
              <a:t> </a:t>
            </a:r>
            <a:r>
              <a:rPr sz="2200" spc="-5" dirty="0">
                <a:solidFill>
                  <a:srgbClr val="434343"/>
                </a:solidFill>
                <a:latin typeface="Trebuchet MS"/>
                <a:cs typeface="Trebuchet MS"/>
              </a:rPr>
              <a:t>efficiency.</a:t>
            </a:r>
            <a:endParaRPr sz="2200">
              <a:latin typeface="Trebuchet MS"/>
              <a:cs typeface="Trebuchet MS"/>
            </a:endParaRPr>
          </a:p>
          <a:p>
            <a:pPr marL="409575" marR="412750" indent="-397510">
              <a:lnSpc>
                <a:spcPts val="2400"/>
              </a:lnSpc>
              <a:spcBef>
                <a:spcPts val="1090"/>
              </a:spcBef>
              <a:buFont typeface="Arial"/>
              <a:buChar char="●"/>
              <a:tabLst>
                <a:tab pos="409575" algn="l"/>
                <a:tab pos="410209" algn="l"/>
              </a:tabLst>
            </a:pPr>
            <a:r>
              <a:rPr sz="2200" spc="-5" dirty="0">
                <a:solidFill>
                  <a:srgbClr val="434343"/>
                </a:solidFill>
                <a:latin typeface="Trebuchet MS"/>
                <a:cs typeface="Trebuchet MS"/>
              </a:rPr>
              <a:t>The program has fostered </a:t>
            </a:r>
            <a:r>
              <a:rPr sz="2200" dirty="0">
                <a:solidFill>
                  <a:srgbClr val="434343"/>
                </a:solidFill>
                <a:latin typeface="Trebuchet MS"/>
                <a:cs typeface="Trebuchet MS"/>
              </a:rPr>
              <a:t>a </a:t>
            </a:r>
            <a:r>
              <a:rPr sz="2200" spc="-5" dirty="0">
                <a:solidFill>
                  <a:srgbClr val="434343"/>
                </a:solidFill>
                <a:latin typeface="Trebuchet MS"/>
                <a:cs typeface="Trebuchet MS"/>
              </a:rPr>
              <a:t>practice of transparency, reproducibility, and ethical data </a:t>
            </a:r>
            <a:r>
              <a:rPr sz="2200" spc="-650" dirty="0">
                <a:solidFill>
                  <a:srgbClr val="434343"/>
                </a:solidFill>
                <a:latin typeface="Trebuchet MS"/>
                <a:cs typeface="Trebuchet MS"/>
              </a:rPr>
              <a:t> </a:t>
            </a:r>
            <a:r>
              <a:rPr sz="2200" spc="-5" dirty="0">
                <a:solidFill>
                  <a:srgbClr val="434343"/>
                </a:solidFill>
                <a:latin typeface="Trebuchet MS"/>
                <a:cs typeface="Trebuchet MS"/>
              </a:rPr>
              <a:t>management</a:t>
            </a:r>
            <a:r>
              <a:rPr sz="2200" spc="-10" dirty="0">
                <a:solidFill>
                  <a:srgbClr val="434343"/>
                </a:solidFill>
                <a:latin typeface="Trebuchet MS"/>
                <a:cs typeface="Trebuchet MS"/>
              </a:rPr>
              <a:t> </a:t>
            </a:r>
            <a:r>
              <a:rPr sz="2200" spc="-5" dirty="0">
                <a:solidFill>
                  <a:srgbClr val="434343"/>
                </a:solidFill>
                <a:latin typeface="Trebuchet MS"/>
                <a:cs typeface="Trebuchet MS"/>
              </a:rPr>
              <a:t>which</a:t>
            </a:r>
            <a:r>
              <a:rPr sz="2200" spc="-10" dirty="0">
                <a:solidFill>
                  <a:srgbClr val="434343"/>
                </a:solidFill>
                <a:latin typeface="Trebuchet MS"/>
                <a:cs typeface="Trebuchet MS"/>
              </a:rPr>
              <a:t> </a:t>
            </a:r>
            <a:r>
              <a:rPr sz="2200" spc="-5" dirty="0">
                <a:solidFill>
                  <a:srgbClr val="434343"/>
                </a:solidFill>
                <a:latin typeface="Trebuchet MS"/>
                <a:cs typeface="Trebuchet MS"/>
              </a:rPr>
              <a:t>promotes integrity</a:t>
            </a:r>
            <a:r>
              <a:rPr sz="2200" spc="-10" dirty="0">
                <a:solidFill>
                  <a:srgbClr val="434343"/>
                </a:solidFill>
                <a:latin typeface="Trebuchet MS"/>
                <a:cs typeface="Trebuchet MS"/>
              </a:rPr>
              <a:t> </a:t>
            </a:r>
            <a:r>
              <a:rPr sz="2200" spc="-5" dirty="0">
                <a:solidFill>
                  <a:srgbClr val="434343"/>
                </a:solidFill>
                <a:latin typeface="Trebuchet MS"/>
                <a:cs typeface="Trebuchet MS"/>
              </a:rPr>
              <a:t>within</a:t>
            </a:r>
            <a:r>
              <a:rPr sz="2200" spc="-10" dirty="0">
                <a:solidFill>
                  <a:srgbClr val="434343"/>
                </a:solidFill>
                <a:latin typeface="Trebuchet MS"/>
                <a:cs typeface="Trebuchet MS"/>
              </a:rPr>
              <a:t> </a:t>
            </a:r>
            <a:r>
              <a:rPr sz="2200" spc="-5" dirty="0">
                <a:solidFill>
                  <a:srgbClr val="434343"/>
                </a:solidFill>
                <a:latin typeface="Trebuchet MS"/>
                <a:cs typeface="Trebuchet MS"/>
              </a:rPr>
              <a:t>an organization’s</a:t>
            </a:r>
            <a:r>
              <a:rPr sz="2200" spc="-10" dirty="0">
                <a:solidFill>
                  <a:srgbClr val="434343"/>
                </a:solidFill>
                <a:latin typeface="Trebuchet MS"/>
                <a:cs typeface="Trebuchet MS"/>
              </a:rPr>
              <a:t> </a:t>
            </a:r>
            <a:r>
              <a:rPr sz="2200" spc="-5" dirty="0">
                <a:solidFill>
                  <a:srgbClr val="434343"/>
                </a:solidFill>
                <a:latin typeface="Trebuchet MS"/>
                <a:cs typeface="Trebuchet MS"/>
              </a:rPr>
              <a:t>analytics team.</a:t>
            </a:r>
            <a:endParaRPr sz="2200">
              <a:latin typeface="Trebuchet MS"/>
              <a:cs typeface="Trebuchet MS"/>
            </a:endParaRPr>
          </a:p>
          <a:p>
            <a:pPr marL="409575" marR="5080" indent="-397510">
              <a:lnSpc>
                <a:spcPts val="2400"/>
              </a:lnSpc>
              <a:spcBef>
                <a:spcPts val="1050"/>
              </a:spcBef>
              <a:buFont typeface="Arial"/>
              <a:buChar char="●"/>
              <a:tabLst>
                <a:tab pos="409575" algn="l"/>
                <a:tab pos="410209" algn="l"/>
              </a:tabLst>
            </a:pPr>
            <a:r>
              <a:rPr sz="2200" spc="-5" dirty="0">
                <a:solidFill>
                  <a:srgbClr val="434343"/>
                </a:solidFill>
                <a:latin typeface="Trebuchet MS"/>
                <a:cs typeface="Trebuchet MS"/>
              </a:rPr>
              <a:t>Using the skills learned in the Applied Data Science program, data scientists are equipped </a:t>
            </a:r>
            <a:r>
              <a:rPr sz="2200" spc="-650" dirty="0">
                <a:solidFill>
                  <a:srgbClr val="434343"/>
                </a:solidFill>
                <a:latin typeface="Trebuchet MS"/>
                <a:cs typeface="Trebuchet MS"/>
              </a:rPr>
              <a:t> </a:t>
            </a:r>
            <a:r>
              <a:rPr sz="2200" spc="-5" dirty="0">
                <a:solidFill>
                  <a:srgbClr val="434343"/>
                </a:solidFill>
                <a:latin typeface="Trebuchet MS"/>
                <a:cs typeface="Trebuchet MS"/>
              </a:rPr>
              <a:t>with the ability to tackle </a:t>
            </a:r>
            <a:r>
              <a:rPr sz="2200" dirty="0">
                <a:solidFill>
                  <a:srgbClr val="434343"/>
                </a:solidFill>
                <a:latin typeface="Trebuchet MS"/>
                <a:cs typeface="Trebuchet MS"/>
              </a:rPr>
              <a:t>a </a:t>
            </a:r>
            <a:r>
              <a:rPr sz="2200" spc="-5" dirty="0">
                <a:solidFill>
                  <a:srgbClr val="434343"/>
                </a:solidFill>
                <a:latin typeface="Trebuchet MS"/>
                <a:cs typeface="Trebuchet MS"/>
              </a:rPr>
              <a:t>wide range of problems and the resources to explain </a:t>
            </a:r>
            <a:r>
              <a:rPr sz="2200" dirty="0">
                <a:solidFill>
                  <a:srgbClr val="434343"/>
                </a:solidFill>
                <a:latin typeface="Trebuchet MS"/>
                <a:cs typeface="Trebuchet MS"/>
              </a:rPr>
              <a:t> </a:t>
            </a:r>
            <a:r>
              <a:rPr sz="2200" spc="-5" dirty="0">
                <a:solidFill>
                  <a:srgbClr val="434343"/>
                </a:solidFill>
                <a:latin typeface="Trebuchet MS"/>
                <a:cs typeface="Trebuchet MS"/>
              </a:rPr>
              <a:t>observations</a:t>
            </a:r>
            <a:r>
              <a:rPr sz="2200" spc="-10" dirty="0">
                <a:solidFill>
                  <a:srgbClr val="434343"/>
                </a:solidFill>
                <a:latin typeface="Trebuchet MS"/>
                <a:cs typeface="Trebuchet MS"/>
              </a:rPr>
              <a:t> </a:t>
            </a:r>
            <a:r>
              <a:rPr sz="2200" spc="-5" dirty="0">
                <a:solidFill>
                  <a:srgbClr val="434343"/>
                </a:solidFill>
                <a:latin typeface="Trebuchet MS"/>
                <a:cs typeface="Trebuchet MS"/>
              </a:rPr>
              <a:t>to </a:t>
            </a:r>
            <a:r>
              <a:rPr sz="2200" dirty="0">
                <a:solidFill>
                  <a:srgbClr val="434343"/>
                </a:solidFill>
                <a:latin typeface="Trebuchet MS"/>
                <a:cs typeface="Trebuchet MS"/>
              </a:rPr>
              <a:t>a</a:t>
            </a:r>
            <a:r>
              <a:rPr sz="2200" spc="-5" dirty="0">
                <a:solidFill>
                  <a:srgbClr val="434343"/>
                </a:solidFill>
                <a:latin typeface="Trebuchet MS"/>
                <a:cs typeface="Trebuchet MS"/>
              </a:rPr>
              <a:t> variety</a:t>
            </a:r>
            <a:r>
              <a:rPr sz="2200" spc="-10" dirty="0">
                <a:solidFill>
                  <a:srgbClr val="434343"/>
                </a:solidFill>
                <a:latin typeface="Trebuchet MS"/>
                <a:cs typeface="Trebuchet MS"/>
              </a:rPr>
              <a:t> </a:t>
            </a:r>
            <a:r>
              <a:rPr sz="2200" spc="-5" dirty="0">
                <a:solidFill>
                  <a:srgbClr val="434343"/>
                </a:solidFill>
                <a:latin typeface="Trebuchet MS"/>
                <a:cs typeface="Trebuchet MS"/>
              </a:rPr>
              <a:t>of stakeholders and</a:t>
            </a:r>
            <a:r>
              <a:rPr sz="2200" spc="-10" dirty="0">
                <a:solidFill>
                  <a:srgbClr val="434343"/>
                </a:solidFill>
                <a:latin typeface="Trebuchet MS"/>
                <a:cs typeface="Trebuchet MS"/>
              </a:rPr>
              <a:t> </a:t>
            </a:r>
            <a:r>
              <a:rPr sz="2200" spc="-5" dirty="0">
                <a:solidFill>
                  <a:srgbClr val="434343"/>
                </a:solidFill>
                <a:latin typeface="Trebuchet MS"/>
                <a:cs typeface="Trebuchet MS"/>
              </a:rPr>
              <a:t>business professionals.</a:t>
            </a:r>
            <a:endParaRPr sz="2200">
              <a:latin typeface="Trebuchet MS"/>
              <a:cs typeface="Trebuchet MS"/>
            </a:endParaRPr>
          </a:p>
        </p:txBody>
      </p:sp>
      <p:sp>
        <p:nvSpPr>
          <p:cNvPr id="8" name="Slide Number Placeholder 7">
            <a:extLst>
              <a:ext uri="{FF2B5EF4-FFF2-40B4-BE49-F238E27FC236}">
                <a16:creationId xmlns:a16="http://schemas.microsoft.com/office/drawing/2014/main" id="{8721B7A1-BF94-AF4E-803F-EFF6970CEA42}"/>
              </a:ext>
            </a:extLst>
          </p:cNvPr>
          <p:cNvSpPr>
            <a:spLocks noGrp="1"/>
          </p:cNvSpPr>
          <p:nvPr>
            <p:ph type="sldNum" sz="quarter" idx="7"/>
          </p:nvPr>
        </p:nvSpPr>
        <p:spPr>
          <a:xfrm>
            <a:off x="11506201" y="6426240"/>
            <a:ext cx="193774" cy="203159"/>
          </a:xfrm>
        </p:spPr>
        <p:txBody>
          <a:bodyPr/>
          <a:lstStyle/>
          <a:p>
            <a:pPr marL="38100">
              <a:lnSpc>
                <a:spcPct val="100000"/>
              </a:lnSpc>
              <a:spcBef>
                <a:spcPts val="35"/>
              </a:spcBef>
            </a:pPr>
            <a:fld id="{81D60167-4931-47E6-BA6A-407CBD079E47}"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645302" y="0"/>
            <a:ext cx="3547110" cy="6196965"/>
          </a:xfrm>
          <a:custGeom>
            <a:avLst/>
            <a:gdLst/>
            <a:ahLst/>
            <a:cxnLst/>
            <a:rect l="l" t="t" r="r" b="b"/>
            <a:pathLst>
              <a:path w="3547109" h="6196965">
                <a:moveTo>
                  <a:pt x="3546698" y="6196913"/>
                </a:moveTo>
                <a:lnTo>
                  <a:pt x="0" y="6196913"/>
                </a:lnTo>
                <a:lnTo>
                  <a:pt x="0" y="0"/>
                </a:lnTo>
                <a:lnTo>
                  <a:pt x="3546698" y="0"/>
                </a:lnTo>
                <a:lnTo>
                  <a:pt x="3546698" y="6196913"/>
                </a:lnTo>
                <a:close/>
              </a:path>
            </a:pathLst>
          </a:custGeom>
          <a:solidFill>
            <a:srgbClr val="D44500"/>
          </a:solidFill>
        </p:spPr>
        <p:txBody>
          <a:bodyPr wrap="square" lIns="0" tIns="0" rIns="0" bIns="0" rtlCol="0"/>
          <a:lstStyle/>
          <a:p>
            <a:endParaRPr/>
          </a:p>
        </p:txBody>
      </p:sp>
      <p:pic>
        <p:nvPicPr>
          <p:cNvPr id="3" name="object 3"/>
          <p:cNvPicPr/>
          <p:nvPr/>
        </p:nvPicPr>
        <p:blipFill>
          <a:blip r:embed="rId2" cstate="print"/>
          <a:stretch>
            <a:fillRect/>
          </a:stretch>
        </p:blipFill>
        <p:spPr>
          <a:xfrm>
            <a:off x="558800" y="6417230"/>
            <a:ext cx="1363304" cy="173970"/>
          </a:xfrm>
          <a:prstGeom prst="rect">
            <a:avLst/>
          </a:prstGeom>
        </p:spPr>
      </p:pic>
      <p:sp>
        <p:nvSpPr>
          <p:cNvPr id="4" name="object 4"/>
          <p:cNvSpPr txBox="1">
            <a:spLocks noGrp="1"/>
          </p:cNvSpPr>
          <p:nvPr>
            <p:ph type="title"/>
          </p:nvPr>
        </p:nvSpPr>
        <p:spPr>
          <a:xfrm>
            <a:off x="9623659" y="2013458"/>
            <a:ext cx="1588135" cy="391160"/>
          </a:xfrm>
          <a:prstGeom prst="rect">
            <a:avLst/>
          </a:prstGeom>
        </p:spPr>
        <p:txBody>
          <a:bodyPr vert="horz" wrap="square" lIns="0" tIns="12700" rIns="0" bIns="0" rtlCol="0">
            <a:spAutoFit/>
          </a:bodyPr>
          <a:lstStyle/>
          <a:p>
            <a:pPr marL="12700">
              <a:lnSpc>
                <a:spcPct val="100000"/>
              </a:lnSpc>
              <a:spcBef>
                <a:spcPts val="100"/>
              </a:spcBef>
            </a:pPr>
            <a:r>
              <a:rPr sz="2400" spc="-5" dirty="0"/>
              <a:t>Thank</a:t>
            </a:r>
            <a:r>
              <a:rPr sz="2400" spc="-85" dirty="0"/>
              <a:t> </a:t>
            </a:r>
            <a:r>
              <a:rPr sz="2400" spc="-5" dirty="0"/>
              <a:t>You!</a:t>
            </a:r>
            <a:endParaRPr sz="2400"/>
          </a:p>
        </p:txBody>
      </p:sp>
      <p:sp>
        <p:nvSpPr>
          <p:cNvPr id="5" name="object 5"/>
          <p:cNvSpPr txBox="1"/>
          <p:nvPr/>
        </p:nvSpPr>
        <p:spPr>
          <a:xfrm>
            <a:off x="9058615" y="5821045"/>
            <a:ext cx="2720340" cy="271780"/>
          </a:xfrm>
          <a:prstGeom prst="rect">
            <a:avLst/>
          </a:prstGeom>
        </p:spPr>
        <p:txBody>
          <a:bodyPr vert="horz" wrap="square" lIns="0" tIns="12700" rIns="0" bIns="0" rtlCol="0">
            <a:spAutoFit/>
          </a:bodyPr>
          <a:lstStyle/>
          <a:p>
            <a:pPr algn="ctr">
              <a:lnSpc>
                <a:spcPct val="100000"/>
              </a:lnSpc>
              <a:spcBef>
                <a:spcPts val="100"/>
              </a:spcBef>
            </a:pPr>
            <a:r>
              <a:rPr sz="1000" spc="-5" dirty="0">
                <a:solidFill>
                  <a:srgbClr val="FFFFFF"/>
                </a:solidFill>
                <a:latin typeface="Georgia"/>
                <a:cs typeface="Georgia"/>
              </a:rPr>
              <a:t>Template</a:t>
            </a:r>
            <a:r>
              <a:rPr sz="1000" spc="-35" dirty="0">
                <a:solidFill>
                  <a:srgbClr val="FFFFFF"/>
                </a:solidFill>
                <a:latin typeface="Georgia"/>
                <a:cs typeface="Georgia"/>
              </a:rPr>
              <a:t> </a:t>
            </a:r>
            <a:r>
              <a:rPr sz="1000" spc="-5" dirty="0">
                <a:solidFill>
                  <a:srgbClr val="FFFFFF"/>
                </a:solidFill>
                <a:latin typeface="Georgia"/>
                <a:cs typeface="Georgia"/>
              </a:rPr>
              <a:t>Retrieved</a:t>
            </a:r>
            <a:r>
              <a:rPr sz="1000" spc="-30" dirty="0">
                <a:solidFill>
                  <a:srgbClr val="FFFFFF"/>
                </a:solidFill>
                <a:latin typeface="Georgia"/>
                <a:cs typeface="Georgia"/>
              </a:rPr>
              <a:t> </a:t>
            </a:r>
            <a:r>
              <a:rPr sz="1000" spc="-5" dirty="0">
                <a:solidFill>
                  <a:srgbClr val="FFFFFF"/>
                </a:solidFill>
                <a:latin typeface="Georgia"/>
                <a:cs typeface="Georgia"/>
              </a:rPr>
              <a:t>from:</a:t>
            </a:r>
            <a:endParaRPr sz="1000">
              <a:latin typeface="Georgia"/>
              <a:cs typeface="Georgia"/>
            </a:endParaRPr>
          </a:p>
          <a:p>
            <a:pPr algn="ctr">
              <a:lnSpc>
                <a:spcPct val="100000"/>
              </a:lnSpc>
              <a:spcBef>
                <a:spcPts val="15"/>
              </a:spcBef>
            </a:pPr>
            <a:r>
              <a:rPr sz="600" u="sng" dirty="0">
                <a:solidFill>
                  <a:srgbClr val="0563C1"/>
                </a:solidFill>
                <a:uFill>
                  <a:solidFill>
                    <a:srgbClr val="0563C1"/>
                  </a:solidFill>
                </a:uFill>
                <a:latin typeface="Georgia"/>
                <a:cs typeface="Georgia"/>
                <a:hlinkClick r:id="rId3"/>
              </a:rPr>
              <a:t>https://www.syracuse.edu/about/brand/visual-identity/powerpoint-templates/</a:t>
            </a:r>
            <a:endParaRPr sz="600">
              <a:latin typeface="Georgia"/>
              <a:cs typeface="Georgia"/>
            </a:endParaRPr>
          </a:p>
        </p:txBody>
      </p:sp>
      <p:pic>
        <p:nvPicPr>
          <p:cNvPr id="6" name="object 6"/>
          <p:cNvPicPr/>
          <p:nvPr/>
        </p:nvPicPr>
        <p:blipFill>
          <a:blip r:embed="rId4" cstate="print"/>
          <a:stretch>
            <a:fillRect/>
          </a:stretch>
        </p:blipFill>
        <p:spPr>
          <a:xfrm>
            <a:off x="1" y="0"/>
            <a:ext cx="8645301" cy="6196913"/>
          </a:xfrm>
          <a:prstGeom prst="rect">
            <a:avLst/>
          </a:prstGeom>
        </p:spPr>
      </p:pic>
      <p:sp>
        <p:nvSpPr>
          <p:cNvPr id="11" name="Slide Number Placeholder 10">
            <a:extLst>
              <a:ext uri="{FF2B5EF4-FFF2-40B4-BE49-F238E27FC236}">
                <a16:creationId xmlns:a16="http://schemas.microsoft.com/office/drawing/2014/main" id="{3F392C09-335B-E44C-96E8-0F03AAEEA2AC}"/>
              </a:ext>
            </a:extLst>
          </p:cNvPr>
          <p:cNvSpPr>
            <a:spLocks noGrp="1"/>
          </p:cNvSpPr>
          <p:nvPr>
            <p:ph type="sldNum" sz="quarter" idx="7"/>
          </p:nvPr>
        </p:nvSpPr>
        <p:spPr>
          <a:xfrm>
            <a:off x="11506201" y="6426241"/>
            <a:ext cx="193774" cy="173970"/>
          </a:xfrm>
        </p:spPr>
        <p:txBody>
          <a:bodyPr/>
          <a:lstStyle/>
          <a:p>
            <a:pPr marL="38100">
              <a:lnSpc>
                <a:spcPct val="100000"/>
              </a:lnSpc>
              <a:spcBef>
                <a:spcPts val="35"/>
              </a:spcBef>
            </a:pPr>
            <a:fld id="{81D60167-4931-47E6-BA6A-407CBD079E47}"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914400"/>
            <a:ext cx="12192000" cy="5282565"/>
          </a:xfrm>
          <a:custGeom>
            <a:avLst/>
            <a:gdLst/>
            <a:ahLst/>
            <a:cxnLst/>
            <a:rect l="l" t="t" r="r" b="b"/>
            <a:pathLst>
              <a:path w="12192000" h="5282565">
                <a:moveTo>
                  <a:pt x="0" y="5282513"/>
                </a:moveTo>
                <a:lnTo>
                  <a:pt x="12191999" y="5282513"/>
                </a:lnTo>
                <a:lnTo>
                  <a:pt x="12191999" y="0"/>
                </a:lnTo>
                <a:lnTo>
                  <a:pt x="0" y="0"/>
                </a:lnTo>
                <a:lnTo>
                  <a:pt x="0" y="5282513"/>
                </a:lnTo>
                <a:close/>
              </a:path>
            </a:pathLst>
          </a:custGeom>
          <a:solidFill>
            <a:srgbClr val="E7EAEB"/>
          </a:solidFill>
        </p:spPr>
        <p:txBody>
          <a:bodyPr wrap="square" lIns="0" tIns="0" rIns="0" bIns="0" rtlCol="0"/>
          <a:lstStyle/>
          <a:p>
            <a:endParaRPr/>
          </a:p>
        </p:txBody>
      </p:sp>
      <p:sp>
        <p:nvSpPr>
          <p:cNvPr id="3" name="object 3"/>
          <p:cNvSpPr/>
          <p:nvPr/>
        </p:nvSpPr>
        <p:spPr>
          <a:xfrm>
            <a:off x="0" y="0"/>
            <a:ext cx="12192000" cy="914400"/>
          </a:xfrm>
          <a:custGeom>
            <a:avLst/>
            <a:gdLst/>
            <a:ahLst/>
            <a:cxnLst/>
            <a:rect l="l" t="t" r="r" b="b"/>
            <a:pathLst>
              <a:path w="12192000" h="914400">
                <a:moveTo>
                  <a:pt x="12191999" y="914399"/>
                </a:moveTo>
                <a:lnTo>
                  <a:pt x="0" y="914399"/>
                </a:lnTo>
                <a:lnTo>
                  <a:pt x="0" y="0"/>
                </a:lnTo>
                <a:lnTo>
                  <a:pt x="12191999" y="0"/>
                </a:lnTo>
                <a:lnTo>
                  <a:pt x="12191999" y="914399"/>
                </a:lnTo>
                <a:close/>
              </a:path>
            </a:pathLst>
          </a:custGeom>
          <a:solidFill>
            <a:srgbClr val="D44500"/>
          </a:solidFill>
        </p:spPr>
        <p:txBody>
          <a:bodyPr wrap="square" lIns="0" tIns="0" rIns="0" bIns="0" rtlCol="0"/>
          <a:lstStyle/>
          <a:p>
            <a:endParaRPr/>
          </a:p>
        </p:txBody>
      </p:sp>
      <p:grpSp>
        <p:nvGrpSpPr>
          <p:cNvPr id="4" name="object 4"/>
          <p:cNvGrpSpPr/>
          <p:nvPr/>
        </p:nvGrpSpPr>
        <p:grpSpPr>
          <a:xfrm>
            <a:off x="0" y="6196913"/>
            <a:ext cx="12192000" cy="661670"/>
            <a:chOff x="0" y="6196913"/>
            <a:chExt cx="12192000" cy="661670"/>
          </a:xfrm>
        </p:grpSpPr>
        <p:sp>
          <p:nvSpPr>
            <p:cNvPr id="5" name="object 5"/>
            <p:cNvSpPr/>
            <p:nvPr/>
          </p:nvSpPr>
          <p:spPr>
            <a:xfrm>
              <a:off x="0" y="6196913"/>
              <a:ext cx="12192000" cy="661670"/>
            </a:xfrm>
            <a:custGeom>
              <a:avLst/>
              <a:gdLst/>
              <a:ahLst/>
              <a:cxnLst/>
              <a:rect l="l" t="t" r="r" b="b"/>
              <a:pathLst>
                <a:path w="12192000" h="661670">
                  <a:moveTo>
                    <a:pt x="12191999" y="661085"/>
                  </a:moveTo>
                  <a:lnTo>
                    <a:pt x="0" y="661085"/>
                  </a:lnTo>
                  <a:lnTo>
                    <a:pt x="0" y="0"/>
                  </a:lnTo>
                  <a:lnTo>
                    <a:pt x="12191999" y="0"/>
                  </a:lnTo>
                  <a:lnTo>
                    <a:pt x="12191999" y="661085"/>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558800" y="6417230"/>
              <a:ext cx="1363304" cy="173970"/>
            </a:xfrm>
            <a:prstGeom prst="rect">
              <a:avLst/>
            </a:prstGeom>
          </p:spPr>
        </p:pic>
      </p:grpSp>
      <p:sp>
        <p:nvSpPr>
          <p:cNvPr id="7" name="object 7"/>
          <p:cNvSpPr txBox="1">
            <a:spLocks noGrp="1"/>
          </p:cNvSpPr>
          <p:nvPr>
            <p:ph type="title"/>
          </p:nvPr>
        </p:nvSpPr>
        <p:spPr>
          <a:xfrm>
            <a:off x="530225" y="217158"/>
            <a:ext cx="2239010" cy="574040"/>
          </a:xfrm>
          <a:prstGeom prst="rect">
            <a:avLst/>
          </a:prstGeom>
        </p:spPr>
        <p:txBody>
          <a:bodyPr vert="horz" wrap="square" lIns="0" tIns="12700" rIns="0" bIns="0" rtlCol="0">
            <a:spAutoFit/>
          </a:bodyPr>
          <a:lstStyle/>
          <a:p>
            <a:pPr marL="12700">
              <a:lnSpc>
                <a:spcPct val="100000"/>
              </a:lnSpc>
              <a:spcBef>
                <a:spcPts val="100"/>
              </a:spcBef>
            </a:pPr>
            <a:r>
              <a:rPr sz="3600" spc="-5" dirty="0"/>
              <a:t>References</a:t>
            </a:r>
            <a:endParaRPr sz="3600"/>
          </a:p>
        </p:txBody>
      </p:sp>
      <p:sp>
        <p:nvSpPr>
          <p:cNvPr id="8" name="object 8"/>
          <p:cNvSpPr txBox="1"/>
          <p:nvPr/>
        </p:nvSpPr>
        <p:spPr>
          <a:xfrm>
            <a:off x="228600" y="1447800"/>
            <a:ext cx="11887200" cy="1510029"/>
          </a:xfrm>
          <a:prstGeom prst="rect">
            <a:avLst/>
          </a:prstGeom>
        </p:spPr>
        <p:txBody>
          <a:bodyPr vert="horz" wrap="square" lIns="0" tIns="29845" rIns="0" bIns="0" rtlCol="0">
            <a:spAutoFit/>
          </a:bodyPr>
          <a:lstStyle/>
          <a:p>
            <a:pPr>
              <a:lnSpc>
                <a:spcPct val="100000"/>
              </a:lnSpc>
              <a:spcBef>
                <a:spcPts val="45"/>
              </a:spcBef>
              <a:buClr>
                <a:srgbClr val="3E3D3C"/>
              </a:buClr>
              <a:buFont typeface="Arial"/>
              <a:buAutoNum type="arabicPeriod"/>
            </a:pPr>
            <a:endParaRPr sz="1050" dirty="0">
              <a:latin typeface="Trebuchet MS"/>
              <a:cs typeface="Trebuchet MS"/>
            </a:endParaRPr>
          </a:p>
          <a:p>
            <a:pPr marL="368300" marR="3604895" indent="-368300">
              <a:lnSpc>
                <a:spcPts val="1280"/>
              </a:lnSpc>
              <a:buFont typeface="Arial"/>
              <a:buAutoNum type="arabicPeriod"/>
              <a:tabLst>
                <a:tab pos="368300" algn="l"/>
                <a:tab pos="368935" algn="l"/>
              </a:tabLst>
            </a:pPr>
            <a:r>
              <a:rPr lang="en-US" sz="1200" spc="-5" dirty="0">
                <a:solidFill>
                  <a:srgbClr val="3E3D3C"/>
                </a:solidFill>
                <a:latin typeface="Trebuchet MS"/>
                <a:cs typeface="Trebuchet MS"/>
              </a:rPr>
              <a:t>Prasad Kulkarni </a:t>
            </a:r>
            <a:r>
              <a:rPr sz="1200" spc="-5" dirty="0">
                <a:solidFill>
                  <a:srgbClr val="3E3D3C"/>
                </a:solidFill>
                <a:latin typeface="Trebuchet MS"/>
                <a:cs typeface="Trebuchet MS"/>
              </a:rPr>
              <a:t>IST 659: Database Administration. Retrieved fro</a:t>
            </a:r>
            <a:r>
              <a:rPr lang="en-US" sz="1200" spc="-5" dirty="0">
                <a:solidFill>
                  <a:srgbClr val="3E3D3C"/>
                </a:solidFill>
                <a:latin typeface="Trebuchet MS"/>
                <a:cs typeface="Trebuchet MS"/>
              </a:rPr>
              <a:t>m </a:t>
            </a:r>
            <a:r>
              <a:rPr lang="en-US" sz="1200" u="heavy" spc="-5" dirty="0">
                <a:solidFill>
                  <a:srgbClr val="0563C1"/>
                </a:solidFill>
                <a:uFill>
                  <a:solidFill>
                    <a:srgbClr val="0563C1"/>
                  </a:solidFill>
                </a:uFill>
                <a:latin typeface="Trebuchet MS"/>
              </a:rPr>
              <a:t>https://</a:t>
            </a:r>
            <a:r>
              <a:rPr lang="en-US" sz="1200" u="heavy" spc="-5" dirty="0" err="1">
                <a:solidFill>
                  <a:srgbClr val="0563C1"/>
                </a:solidFill>
                <a:uFill>
                  <a:solidFill>
                    <a:srgbClr val="0563C1"/>
                  </a:solidFill>
                </a:uFill>
                <a:latin typeface="Trebuchet MS"/>
              </a:rPr>
              <a:t>github.com</a:t>
            </a:r>
            <a:r>
              <a:rPr lang="en-US" sz="1200" u="heavy" spc="-5" dirty="0">
                <a:solidFill>
                  <a:srgbClr val="0563C1"/>
                </a:solidFill>
                <a:uFill>
                  <a:solidFill>
                    <a:srgbClr val="0563C1"/>
                  </a:solidFill>
                </a:uFill>
                <a:latin typeface="Trebuchet MS"/>
              </a:rPr>
              <a:t>/prasadkulkarni01/</a:t>
            </a:r>
            <a:r>
              <a:rPr lang="en-US" sz="1200" u="heavy" spc="-5" dirty="0" err="1">
                <a:solidFill>
                  <a:srgbClr val="0563C1"/>
                </a:solidFill>
                <a:uFill>
                  <a:solidFill>
                    <a:srgbClr val="0563C1"/>
                  </a:solidFill>
                </a:uFill>
                <a:latin typeface="Trebuchet MS"/>
              </a:rPr>
              <a:t>SyracuseUniversityDataScience</a:t>
            </a:r>
            <a:r>
              <a:rPr lang="en-US" sz="1200" u="heavy" spc="-5" dirty="0">
                <a:solidFill>
                  <a:srgbClr val="0563C1"/>
                </a:solidFill>
                <a:uFill>
                  <a:solidFill>
                    <a:srgbClr val="0563C1"/>
                  </a:solidFill>
                </a:uFill>
                <a:latin typeface="Trebuchet MS"/>
              </a:rPr>
              <a:t>/tree/main/IST%20659 </a:t>
            </a:r>
            <a:endParaRPr sz="1200" u="heavy" spc="-5" dirty="0">
              <a:solidFill>
                <a:srgbClr val="0563C1"/>
              </a:solidFill>
              <a:uFill>
                <a:solidFill>
                  <a:srgbClr val="0563C1"/>
                </a:solidFill>
              </a:uFill>
              <a:latin typeface="Trebuchet MS"/>
            </a:endParaRPr>
          </a:p>
          <a:p>
            <a:pPr marL="368300" indent="-356235">
              <a:spcBef>
                <a:spcPts val="1090"/>
              </a:spcBef>
              <a:buFont typeface="Arial"/>
              <a:buAutoNum type="arabicPeriod"/>
              <a:tabLst>
                <a:tab pos="368300" algn="l"/>
                <a:tab pos="368935" algn="l"/>
              </a:tabLst>
            </a:pPr>
            <a:r>
              <a:rPr lang="en-US" sz="1200" spc="-5" dirty="0">
                <a:solidFill>
                  <a:srgbClr val="3E3D3C"/>
                </a:solidFill>
                <a:latin typeface="Trebuchet MS"/>
                <a:cs typeface="Trebuchet MS"/>
              </a:rPr>
              <a:t>Prasad Kulkarni </a:t>
            </a:r>
            <a:r>
              <a:rPr sz="1200" spc="-5" dirty="0">
                <a:solidFill>
                  <a:srgbClr val="3E3D3C"/>
                </a:solidFill>
                <a:latin typeface="Trebuchet MS"/>
                <a:cs typeface="Trebuchet MS"/>
              </a:rPr>
              <a:t>IST</a:t>
            </a:r>
            <a:r>
              <a:rPr sz="1200" spc="-10" dirty="0">
                <a:solidFill>
                  <a:srgbClr val="3E3D3C"/>
                </a:solidFill>
                <a:latin typeface="Trebuchet MS"/>
                <a:cs typeface="Trebuchet MS"/>
              </a:rPr>
              <a:t> </a:t>
            </a:r>
            <a:r>
              <a:rPr sz="1200" spc="-5" dirty="0">
                <a:solidFill>
                  <a:srgbClr val="3E3D3C"/>
                </a:solidFill>
                <a:latin typeface="Trebuchet MS"/>
                <a:cs typeface="Trebuchet MS"/>
              </a:rPr>
              <a:t>707:</a:t>
            </a:r>
            <a:r>
              <a:rPr sz="1200" spc="-10" dirty="0">
                <a:solidFill>
                  <a:srgbClr val="3E3D3C"/>
                </a:solidFill>
                <a:latin typeface="Trebuchet MS"/>
                <a:cs typeface="Trebuchet MS"/>
              </a:rPr>
              <a:t> </a:t>
            </a:r>
            <a:r>
              <a:rPr sz="1200" spc="-5" dirty="0">
                <a:solidFill>
                  <a:srgbClr val="3E3D3C"/>
                </a:solidFill>
                <a:latin typeface="Trebuchet MS"/>
                <a:cs typeface="Trebuchet MS"/>
              </a:rPr>
              <a:t>Data Analytics.</a:t>
            </a:r>
            <a:r>
              <a:rPr sz="1200" spc="-10" dirty="0">
                <a:solidFill>
                  <a:srgbClr val="3E3D3C"/>
                </a:solidFill>
                <a:latin typeface="Trebuchet MS"/>
                <a:cs typeface="Trebuchet MS"/>
              </a:rPr>
              <a:t> </a:t>
            </a:r>
            <a:r>
              <a:rPr sz="1200" spc="-5" dirty="0">
                <a:solidFill>
                  <a:srgbClr val="3E3D3C"/>
                </a:solidFill>
                <a:latin typeface="Trebuchet MS"/>
                <a:cs typeface="Trebuchet MS"/>
              </a:rPr>
              <a:t>Retrieved</a:t>
            </a:r>
            <a:r>
              <a:rPr sz="1200" spc="-10" dirty="0">
                <a:solidFill>
                  <a:srgbClr val="3E3D3C"/>
                </a:solidFill>
                <a:latin typeface="Trebuchet MS"/>
                <a:cs typeface="Trebuchet MS"/>
              </a:rPr>
              <a:t> </a:t>
            </a:r>
            <a:r>
              <a:rPr sz="1200" spc="-5" dirty="0">
                <a:solidFill>
                  <a:srgbClr val="3E3D3C"/>
                </a:solidFill>
                <a:latin typeface="Trebuchet MS"/>
                <a:cs typeface="Trebuchet MS"/>
              </a:rPr>
              <a:t>from</a:t>
            </a:r>
            <a:r>
              <a:rPr sz="1200" spc="55" dirty="0">
                <a:solidFill>
                  <a:srgbClr val="0563C1"/>
                </a:solidFill>
                <a:latin typeface="Trebuchet MS"/>
                <a:cs typeface="Trebuchet MS"/>
              </a:rPr>
              <a:t> </a:t>
            </a:r>
            <a:r>
              <a:rPr lang="en-US" sz="1200" u="heavy" spc="-5" dirty="0">
                <a:solidFill>
                  <a:srgbClr val="0563C1"/>
                </a:solidFill>
                <a:uFill>
                  <a:solidFill>
                    <a:srgbClr val="0563C1"/>
                  </a:solidFill>
                </a:uFill>
                <a:latin typeface="Trebuchet MS"/>
                <a:hlinkClick r:id="rId3">
                  <a:extLst>
                    <a:ext uri="{A12FA001-AC4F-418D-AE19-62706E023703}">
                      <ahyp:hlinkClr xmlns:ahyp="http://schemas.microsoft.com/office/drawing/2018/hyperlinkcolor" val="tx"/>
                    </a:ext>
                  </a:extLst>
                </a:hlinkClick>
              </a:rPr>
              <a:t>https://github.com/prasadkulkarni01/SyracuseUniversityDataScience/tree/main/IST%20707</a:t>
            </a:r>
            <a:r>
              <a:rPr lang="en-US" sz="1200" u="heavy" spc="-5" dirty="0">
                <a:solidFill>
                  <a:srgbClr val="0563C1"/>
                </a:solidFill>
                <a:uFill>
                  <a:solidFill>
                    <a:srgbClr val="0563C1"/>
                  </a:solidFill>
                </a:uFill>
                <a:latin typeface="Trebuchet MS"/>
              </a:rPr>
              <a:t> </a:t>
            </a:r>
            <a:endParaRPr sz="1200" u="heavy" spc="-5" dirty="0">
              <a:solidFill>
                <a:srgbClr val="0563C1"/>
              </a:solidFill>
              <a:uFill>
                <a:solidFill>
                  <a:srgbClr val="0563C1"/>
                </a:solidFill>
              </a:uFill>
              <a:latin typeface="Trebuchet MS"/>
            </a:endParaRPr>
          </a:p>
          <a:p>
            <a:pPr marL="368300" indent="-356235">
              <a:lnSpc>
                <a:spcPct val="100000"/>
              </a:lnSpc>
              <a:spcBef>
                <a:spcPts val="1110"/>
              </a:spcBef>
              <a:buFont typeface="Arial"/>
              <a:buAutoNum type="arabicPeriod"/>
              <a:tabLst>
                <a:tab pos="368300" algn="l"/>
                <a:tab pos="368935" algn="l"/>
              </a:tabLst>
            </a:pPr>
            <a:r>
              <a:rPr lang="en-US" sz="1200" spc="-5" dirty="0">
                <a:solidFill>
                  <a:srgbClr val="3E3D3C"/>
                </a:solidFill>
                <a:latin typeface="Trebuchet MS"/>
                <a:cs typeface="Trebuchet MS"/>
              </a:rPr>
              <a:t>Prasad Kulkarni </a:t>
            </a:r>
            <a:r>
              <a:rPr sz="1200" spc="-5" dirty="0">
                <a:solidFill>
                  <a:srgbClr val="3E3D3C"/>
                </a:solidFill>
                <a:latin typeface="Trebuchet MS"/>
                <a:cs typeface="Trebuchet MS"/>
              </a:rPr>
              <a:t>IST</a:t>
            </a:r>
            <a:r>
              <a:rPr sz="1200" spc="-10" dirty="0">
                <a:solidFill>
                  <a:srgbClr val="3E3D3C"/>
                </a:solidFill>
                <a:latin typeface="Trebuchet MS"/>
                <a:cs typeface="Trebuchet MS"/>
              </a:rPr>
              <a:t> </a:t>
            </a:r>
            <a:r>
              <a:rPr sz="1200" spc="-5" dirty="0">
                <a:solidFill>
                  <a:srgbClr val="3E3D3C"/>
                </a:solidFill>
                <a:latin typeface="Trebuchet MS"/>
                <a:cs typeface="Trebuchet MS"/>
              </a:rPr>
              <a:t>7</a:t>
            </a:r>
            <a:r>
              <a:rPr lang="en-US" sz="1200" spc="-5" dirty="0">
                <a:solidFill>
                  <a:srgbClr val="3E3D3C"/>
                </a:solidFill>
                <a:latin typeface="Trebuchet MS"/>
                <a:cs typeface="Trebuchet MS"/>
              </a:rPr>
              <a:t>18</a:t>
            </a:r>
            <a:r>
              <a:rPr sz="1200" spc="-5" dirty="0">
                <a:solidFill>
                  <a:srgbClr val="3E3D3C"/>
                </a:solidFill>
                <a:latin typeface="Trebuchet MS"/>
                <a:cs typeface="Trebuchet MS"/>
              </a:rPr>
              <a:t>:</a:t>
            </a:r>
            <a:r>
              <a:rPr sz="1200" spc="-10" dirty="0">
                <a:solidFill>
                  <a:srgbClr val="3E3D3C"/>
                </a:solidFill>
                <a:latin typeface="Trebuchet MS"/>
                <a:cs typeface="Trebuchet MS"/>
              </a:rPr>
              <a:t> </a:t>
            </a:r>
            <a:r>
              <a:rPr lang="en-US" sz="1200" spc="-5" dirty="0">
                <a:solidFill>
                  <a:srgbClr val="3E3D3C"/>
                </a:solidFill>
                <a:latin typeface="Trebuchet MS"/>
                <a:cs typeface="Trebuchet MS"/>
              </a:rPr>
              <a:t>Big Data Analytics</a:t>
            </a:r>
            <a:r>
              <a:rPr sz="1200" spc="-5" dirty="0">
                <a:solidFill>
                  <a:srgbClr val="3E3D3C"/>
                </a:solidFill>
                <a:latin typeface="Trebuchet MS"/>
                <a:cs typeface="Trebuchet MS"/>
              </a:rPr>
              <a:t>.</a:t>
            </a:r>
            <a:r>
              <a:rPr sz="1200" spc="-10" dirty="0">
                <a:solidFill>
                  <a:srgbClr val="3E3D3C"/>
                </a:solidFill>
                <a:latin typeface="Trebuchet MS"/>
                <a:cs typeface="Trebuchet MS"/>
              </a:rPr>
              <a:t> </a:t>
            </a:r>
            <a:r>
              <a:rPr sz="1200" spc="-5" dirty="0">
                <a:solidFill>
                  <a:srgbClr val="3E3D3C"/>
                </a:solidFill>
                <a:latin typeface="Trebuchet MS"/>
                <a:cs typeface="Trebuchet MS"/>
              </a:rPr>
              <a:t>Retrieved</a:t>
            </a:r>
            <a:r>
              <a:rPr sz="1200" spc="-10" dirty="0">
                <a:solidFill>
                  <a:srgbClr val="3E3D3C"/>
                </a:solidFill>
                <a:latin typeface="Trebuchet MS"/>
                <a:cs typeface="Trebuchet MS"/>
              </a:rPr>
              <a:t> </a:t>
            </a:r>
            <a:r>
              <a:rPr sz="1200" spc="-5" dirty="0">
                <a:solidFill>
                  <a:srgbClr val="3E3D3C"/>
                </a:solidFill>
                <a:latin typeface="Trebuchet MS"/>
                <a:cs typeface="Trebuchet MS"/>
              </a:rPr>
              <a:t>from</a:t>
            </a:r>
            <a:r>
              <a:rPr sz="1200" spc="45" dirty="0">
                <a:solidFill>
                  <a:srgbClr val="0563C1"/>
                </a:solidFill>
                <a:latin typeface="Trebuchet MS"/>
                <a:cs typeface="Trebuchet MS"/>
              </a:rPr>
              <a:t> </a:t>
            </a:r>
            <a:r>
              <a:rPr lang="en-US" sz="1200" u="heavy" spc="-5" dirty="0">
                <a:solidFill>
                  <a:srgbClr val="0563C1"/>
                </a:solidFill>
                <a:uFill>
                  <a:solidFill>
                    <a:srgbClr val="0563C1"/>
                  </a:solidFill>
                </a:uFill>
                <a:latin typeface="Trebuchet MS"/>
                <a:hlinkClick r:id="rId4">
                  <a:extLst>
                    <a:ext uri="{A12FA001-AC4F-418D-AE19-62706E023703}">
                      <ahyp:hlinkClr xmlns:ahyp="http://schemas.microsoft.com/office/drawing/2018/hyperlinkcolor" val="tx"/>
                    </a:ext>
                  </a:extLst>
                </a:hlinkClick>
              </a:rPr>
              <a:t>https://github.com/prasadkulkarni01/SyracuseUniversityDataScience/tree/main/IST%20718</a:t>
            </a:r>
            <a:r>
              <a:rPr lang="en-US" sz="1200" u="heavy" spc="-5" dirty="0">
                <a:solidFill>
                  <a:srgbClr val="0563C1"/>
                </a:solidFill>
                <a:uFill>
                  <a:solidFill>
                    <a:srgbClr val="0563C1"/>
                  </a:solidFill>
                </a:uFill>
                <a:latin typeface="Trebuchet MS"/>
              </a:rPr>
              <a:t> </a:t>
            </a:r>
            <a:endParaRPr sz="1200" u="heavy" spc="-5" dirty="0">
              <a:solidFill>
                <a:srgbClr val="0563C1"/>
              </a:solidFill>
              <a:uFill>
                <a:solidFill>
                  <a:srgbClr val="0563C1"/>
                </a:solidFill>
              </a:uFill>
              <a:latin typeface="Trebuchet MS"/>
            </a:endParaRPr>
          </a:p>
          <a:p>
            <a:pPr marL="368300" marR="3782060" indent="-368300">
              <a:lnSpc>
                <a:spcPts val="1280"/>
              </a:lnSpc>
              <a:buFont typeface="Arial"/>
              <a:buAutoNum type="arabicPeriod"/>
              <a:tabLst>
                <a:tab pos="368300" algn="l"/>
                <a:tab pos="368935" algn="l"/>
              </a:tabLst>
            </a:pPr>
            <a:r>
              <a:rPr lang="en-US" sz="1200" spc="-5" dirty="0">
                <a:solidFill>
                  <a:srgbClr val="3E3D3C"/>
                </a:solidFill>
                <a:latin typeface="Trebuchet MS"/>
                <a:cs typeface="Trebuchet MS"/>
              </a:rPr>
              <a:t>Prasad Kulkarni </a:t>
            </a:r>
            <a:r>
              <a:rPr sz="1200" spc="-5" dirty="0">
                <a:solidFill>
                  <a:srgbClr val="3E3D3C"/>
                </a:solidFill>
                <a:latin typeface="Trebuchet MS"/>
                <a:cs typeface="Trebuchet MS"/>
              </a:rPr>
              <a:t>MAR 653: Marketing Analytics. Retrieved from </a:t>
            </a:r>
            <a:r>
              <a:rPr lang="en-US" sz="1200" u="heavy" spc="-5" dirty="0">
                <a:solidFill>
                  <a:srgbClr val="0563C1"/>
                </a:solidFill>
                <a:uFill>
                  <a:solidFill>
                    <a:srgbClr val="0563C1"/>
                  </a:solidFill>
                </a:uFill>
                <a:latin typeface="Trebuchet MS"/>
              </a:rPr>
              <a:t>https://</a:t>
            </a:r>
            <a:r>
              <a:rPr lang="en-US" sz="1200" u="heavy" spc="-5" dirty="0" err="1">
                <a:solidFill>
                  <a:srgbClr val="0563C1"/>
                </a:solidFill>
                <a:uFill>
                  <a:solidFill>
                    <a:srgbClr val="0563C1"/>
                  </a:solidFill>
                </a:uFill>
                <a:latin typeface="Trebuchet MS"/>
              </a:rPr>
              <a:t>github.com</a:t>
            </a:r>
            <a:r>
              <a:rPr lang="en-US" sz="1200" u="heavy" spc="-5" dirty="0">
                <a:solidFill>
                  <a:srgbClr val="0563C1"/>
                </a:solidFill>
                <a:uFill>
                  <a:solidFill>
                    <a:srgbClr val="0563C1"/>
                  </a:solidFill>
                </a:uFill>
                <a:latin typeface="Trebuchet MS"/>
              </a:rPr>
              <a:t>/prasadkulkarni01/</a:t>
            </a:r>
            <a:r>
              <a:rPr lang="en-US" sz="1200" u="heavy" spc="-5" dirty="0" err="1">
                <a:solidFill>
                  <a:srgbClr val="0563C1"/>
                </a:solidFill>
                <a:uFill>
                  <a:solidFill>
                    <a:srgbClr val="0563C1"/>
                  </a:solidFill>
                </a:uFill>
                <a:latin typeface="Trebuchet MS"/>
              </a:rPr>
              <a:t>SyracuseUniversityDataScience</a:t>
            </a:r>
            <a:r>
              <a:rPr lang="en-US" sz="1200" u="heavy" spc="-5" dirty="0">
                <a:solidFill>
                  <a:srgbClr val="0563C1"/>
                </a:solidFill>
                <a:uFill>
                  <a:solidFill>
                    <a:srgbClr val="0563C1"/>
                  </a:solidFill>
                </a:uFill>
                <a:latin typeface="Trebuchet MS"/>
              </a:rPr>
              <a:t>/tree/main/MAR%20653 </a:t>
            </a:r>
            <a:endParaRPr sz="1200" u="heavy" spc="-5" dirty="0">
              <a:solidFill>
                <a:srgbClr val="0563C1"/>
              </a:solidFill>
              <a:uFill>
                <a:solidFill>
                  <a:srgbClr val="0563C1"/>
                </a:solidFill>
              </a:uFill>
              <a:latin typeface="Trebuchet MS"/>
            </a:endParaRPr>
          </a:p>
        </p:txBody>
      </p:sp>
      <p:sp>
        <p:nvSpPr>
          <p:cNvPr id="13" name="Slide Number Placeholder 12">
            <a:extLst>
              <a:ext uri="{FF2B5EF4-FFF2-40B4-BE49-F238E27FC236}">
                <a16:creationId xmlns:a16="http://schemas.microsoft.com/office/drawing/2014/main" id="{D4BE91E4-9676-7E4C-82E6-C9A5B5010D92}"/>
              </a:ext>
            </a:extLst>
          </p:cNvPr>
          <p:cNvSpPr>
            <a:spLocks noGrp="1"/>
          </p:cNvSpPr>
          <p:nvPr>
            <p:ph type="sldNum" sz="quarter" idx="7"/>
          </p:nvPr>
        </p:nvSpPr>
        <p:spPr>
          <a:xfrm>
            <a:off x="11506201" y="6426241"/>
            <a:ext cx="193774" cy="173970"/>
          </a:xfrm>
        </p:spPr>
        <p:txBody>
          <a:bodyPr/>
          <a:lstStyle/>
          <a:p>
            <a:pPr marL="38100">
              <a:lnSpc>
                <a:spcPct val="100000"/>
              </a:lnSpc>
              <a:spcBef>
                <a:spcPts val="35"/>
              </a:spcBef>
            </a:pPr>
            <a:fld id="{81D60167-4931-47E6-BA6A-407CBD079E47}"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914400"/>
            <a:ext cx="12192000" cy="5282565"/>
          </a:xfrm>
          <a:custGeom>
            <a:avLst/>
            <a:gdLst/>
            <a:ahLst/>
            <a:cxnLst/>
            <a:rect l="l" t="t" r="r" b="b"/>
            <a:pathLst>
              <a:path w="12192000" h="5282565">
                <a:moveTo>
                  <a:pt x="0" y="5282513"/>
                </a:moveTo>
                <a:lnTo>
                  <a:pt x="12191999" y="5282513"/>
                </a:lnTo>
                <a:lnTo>
                  <a:pt x="12191999" y="0"/>
                </a:lnTo>
                <a:lnTo>
                  <a:pt x="0" y="0"/>
                </a:lnTo>
                <a:lnTo>
                  <a:pt x="0" y="5282513"/>
                </a:lnTo>
                <a:close/>
              </a:path>
            </a:pathLst>
          </a:custGeom>
          <a:solidFill>
            <a:srgbClr val="E7EAEB"/>
          </a:solidFill>
        </p:spPr>
        <p:txBody>
          <a:bodyPr wrap="square" lIns="0" tIns="0" rIns="0" bIns="0" rtlCol="0"/>
          <a:lstStyle/>
          <a:p>
            <a:endParaRPr/>
          </a:p>
        </p:txBody>
      </p:sp>
      <p:sp>
        <p:nvSpPr>
          <p:cNvPr id="3" name="object 3"/>
          <p:cNvSpPr/>
          <p:nvPr/>
        </p:nvSpPr>
        <p:spPr>
          <a:xfrm>
            <a:off x="0" y="0"/>
            <a:ext cx="12192000" cy="914400"/>
          </a:xfrm>
          <a:custGeom>
            <a:avLst/>
            <a:gdLst/>
            <a:ahLst/>
            <a:cxnLst/>
            <a:rect l="l" t="t" r="r" b="b"/>
            <a:pathLst>
              <a:path w="12192000" h="914400">
                <a:moveTo>
                  <a:pt x="12191999" y="914399"/>
                </a:moveTo>
                <a:lnTo>
                  <a:pt x="0" y="914399"/>
                </a:lnTo>
                <a:lnTo>
                  <a:pt x="0" y="0"/>
                </a:lnTo>
                <a:lnTo>
                  <a:pt x="12191999" y="0"/>
                </a:lnTo>
                <a:lnTo>
                  <a:pt x="12191999" y="914399"/>
                </a:lnTo>
                <a:close/>
              </a:path>
            </a:pathLst>
          </a:custGeom>
          <a:solidFill>
            <a:srgbClr val="D44500"/>
          </a:solidFill>
        </p:spPr>
        <p:txBody>
          <a:bodyPr wrap="square" lIns="0" tIns="0" rIns="0" bIns="0" rtlCol="0"/>
          <a:lstStyle/>
          <a:p>
            <a:endParaRPr/>
          </a:p>
        </p:txBody>
      </p:sp>
      <p:grpSp>
        <p:nvGrpSpPr>
          <p:cNvPr id="4" name="object 4"/>
          <p:cNvGrpSpPr/>
          <p:nvPr/>
        </p:nvGrpSpPr>
        <p:grpSpPr>
          <a:xfrm>
            <a:off x="0" y="6196913"/>
            <a:ext cx="12192000" cy="661670"/>
            <a:chOff x="0" y="6196913"/>
            <a:chExt cx="12192000" cy="661670"/>
          </a:xfrm>
        </p:grpSpPr>
        <p:sp>
          <p:nvSpPr>
            <p:cNvPr id="5" name="object 5"/>
            <p:cNvSpPr/>
            <p:nvPr/>
          </p:nvSpPr>
          <p:spPr>
            <a:xfrm>
              <a:off x="0" y="6196913"/>
              <a:ext cx="12192000" cy="661670"/>
            </a:xfrm>
            <a:custGeom>
              <a:avLst/>
              <a:gdLst/>
              <a:ahLst/>
              <a:cxnLst/>
              <a:rect l="l" t="t" r="r" b="b"/>
              <a:pathLst>
                <a:path w="12192000" h="661670">
                  <a:moveTo>
                    <a:pt x="12191999" y="661085"/>
                  </a:moveTo>
                  <a:lnTo>
                    <a:pt x="0" y="661085"/>
                  </a:lnTo>
                  <a:lnTo>
                    <a:pt x="0" y="0"/>
                  </a:lnTo>
                  <a:lnTo>
                    <a:pt x="12191999" y="0"/>
                  </a:lnTo>
                  <a:lnTo>
                    <a:pt x="12191999" y="661085"/>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558800" y="6417230"/>
              <a:ext cx="1363304" cy="173970"/>
            </a:xfrm>
            <a:prstGeom prst="rect">
              <a:avLst/>
            </a:prstGeom>
          </p:spPr>
        </p:pic>
      </p:grpSp>
      <p:sp>
        <p:nvSpPr>
          <p:cNvPr id="7" name="object 7"/>
          <p:cNvSpPr txBox="1">
            <a:spLocks noGrp="1"/>
          </p:cNvSpPr>
          <p:nvPr>
            <p:ph type="title"/>
          </p:nvPr>
        </p:nvSpPr>
        <p:spPr>
          <a:xfrm>
            <a:off x="530225" y="217158"/>
            <a:ext cx="2977515" cy="574040"/>
          </a:xfrm>
          <a:prstGeom prst="rect">
            <a:avLst/>
          </a:prstGeom>
        </p:spPr>
        <p:txBody>
          <a:bodyPr vert="horz" wrap="square" lIns="0" tIns="12700" rIns="0" bIns="0" rtlCol="0">
            <a:spAutoFit/>
          </a:bodyPr>
          <a:lstStyle/>
          <a:p>
            <a:pPr marL="12700">
              <a:lnSpc>
                <a:spcPct val="100000"/>
              </a:lnSpc>
              <a:spcBef>
                <a:spcPts val="100"/>
              </a:spcBef>
            </a:pPr>
            <a:r>
              <a:rPr sz="3600" spc="-5" dirty="0"/>
              <a:t>Image</a:t>
            </a:r>
            <a:r>
              <a:rPr sz="3600" spc="-95" dirty="0"/>
              <a:t> </a:t>
            </a:r>
            <a:r>
              <a:rPr sz="3600" spc="-5" dirty="0"/>
              <a:t>Sources</a:t>
            </a:r>
            <a:endParaRPr sz="3600"/>
          </a:p>
        </p:txBody>
      </p:sp>
      <p:sp>
        <p:nvSpPr>
          <p:cNvPr id="8" name="object 8"/>
          <p:cNvSpPr txBox="1">
            <a:spLocks noGrp="1"/>
          </p:cNvSpPr>
          <p:nvPr>
            <p:ph type="body" idx="1"/>
          </p:nvPr>
        </p:nvSpPr>
        <p:spPr>
          <a:prstGeom prst="rect">
            <a:avLst/>
          </a:prstGeom>
        </p:spPr>
        <p:txBody>
          <a:bodyPr vert="horz" wrap="square" lIns="0" tIns="485854" rIns="0" bIns="0" rtlCol="0">
            <a:spAutoFit/>
          </a:bodyPr>
          <a:lstStyle/>
          <a:p>
            <a:pPr marL="487680" indent="-373380">
              <a:lnSpc>
                <a:spcPct val="100000"/>
              </a:lnSpc>
              <a:spcBef>
                <a:spcPts val="100"/>
              </a:spcBef>
              <a:buClr>
                <a:srgbClr val="3E3D3C"/>
              </a:buClr>
              <a:buFont typeface="Arial"/>
              <a:buAutoNum type="alphaUcPeriod"/>
              <a:tabLst>
                <a:tab pos="487680" algn="l"/>
                <a:tab pos="488315" algn="l"/>
              </a:tabLst>
            </a:pPr>
            <a:r>
              <a:rPr i="1" u="none" spc="-5" dirty="0">
                <a:solidFill>
                  <a:srgbClr val="333333"/>
                </a:solidFill>
                <a:latin typeface="Times New Roman"/>
                <a:cs typeface="Times New Roman"/>
              </a:rPr>
              <a:t>Kaggle</a:t>
            </a:r>
            <a:r>
              <a:rPr u="none" spc="-5" dirty="0">
                <a:solidFill>
                  <a:srgbClr val="333333"/>
                </a:solidFill>
              </a:rPr>
              <a:t>[PNG].</a:t>
            </a:r>
            <a:r>
              <a:rPr u="none" spc="-20" dirty="0">
                <a:solidFill>
                  <a:srgbClr val="333333"/>
                </a:solidFill>
              </a:rPr>
              <a:t> </a:t>
            </a:r>
            <a:r>
              <a:rPr u="none" dirty="0">
                <a:solidFill>
                  <a:srgbClr val="333333"/>
                </a:solidFill>
              </a:rPr>
              <a:t>(n.d.).</a:t>
            </a:r>
            <a:r>
              <a:rPr u="none" spc="-20" dirty="0"/>
              <a:t> </a:t>
            </a:r>
            <a:r>
              <a:rPr dirty="0">
                <a:hlinkClick r:id="rId3"/>
              </a:rPr>
              <a:t>https://aezmdcb0d81bgava-zippykid.netdna-ssl.com/wp-content/uploads/2017/03/Kaggle-logo.png</a:t>
            </a:r>
            <a:r>
              <a:rPr u="none" dirty="0">
                <a:solidFill>
                  <a:srgbClr val="333333"/>
                </a:solidFill>
              </a:rPr>
              <a:t>.</a:t>
            </a:r>
          </a:p>
          <a:p>
            <a:pPr marL="85725">
              <a:lnSpc>
                <a:spcPct val="100000"/>
              </a:lnSpc>
              <a:spcBef>
                <a:spcPts val="55"/>
              </a:spcBef>
              <a:buAutoNum type="alphaUcPeriod"/>
            </a:pPr>
            <a:endParaRPr u="none" dirty="0">
              <a:solidFill>
                <a:srgbClr val="333333"/>
              </a:solidFill>
            </a:endParaRPr>
          </a:p>
          <a:p>
            <a:pPr marL="487680" indent="-373380">
              <a:lnSpc>
                <a:spcPct val="100000"/>
              </a:lnSpc>
              <a:buClr>
                <a:srgbClr val="3E3D3C"/>
              </a:buClr>
              <a:buFont typeface="Arial"/>
              <a:buAutoNum type="alphaUcPeriod"/>
              <a:tabLst>
                <a:tab pos="487680" algn="l"/>
                <a:tab pos="488315" algn="l"/>
              </a:tabLst>
            </a:pPr>
            <a:r>
              <a:rPr i="1" u="none" dirty="0">
                <a:solidFill>
                  <a:srgbClr val="333333"/>
                </a:solidFill>
                <a:latin typeface="Times New Roman"/>
                <a:cs typeface="Times New Roman"/>
              </a:rPr>
              <a:t>Mallet</a:t>
            </a:r>
            <a:r>
              <a:rPr u="none" dirty="0">
                <a:solidFill>
                  <a:srgbClr val="333333"/>
                </a:solidFill>
              </a:rPr>
              <a:t>[PNG].</a:t>
            </a:r>
            <a:r>
              <a:rPr u="none" spc="-30" dirty="0">
                <a:solidFill>
                  <a:srgbClr val="333333"/>
                </a:solidFill>
              </a:rPr>
              <a:t> </a:t>
            </a:r>
            <a:r>
              <a:rPr u="none" dirty="0">
                <a:solidFill>
                  <a:srgbClr val="333333"/>
                </a:solidFill>
              </a:rPr>
              <a:t>(n.d.).</a:t>
            </a:r>
            <a:r>
              <a:rPr u="none" spc="-30" dirty="0"/>
              <a:t> </a:t>
            </a:r>
            <a:r>
              <a:rPr dirty="0">
                <a:hlinkClick r:id="rId4"/>
              </a:rPr>
              <a:t>http://mallet.cs.umass.edu/logo3.png</a:t>
            </a:r>
            <a:r>
              <a:rPr u="none" dirty="0">
                <a:solidFill>
                  <a:srgbClr val="333333"/>
                </a:solidFill>
              </a:rPr>
              <a:t>.</a:t>
            </a:r>
          </a:p>
          <a:p>
            <a:pPr marL="85725">
              <a:lnSpc>
                <a:spcPct val="100000"/>
              </a:lnSpc>
              <a:spcBef>
                <a:spcPts val="30"/>
              </a:spcBef>
              <a:buAutoNum type="alphaUcPeriod"/>
            </a:pPr>
            <a:endParaRPr u="none" dirty="0">
              <a:solidFill>
                <a:srgbClr val="333333"/>
              </a:solidFill>
            </a:endParaRPr>
          </a:p>
          <a:p>
            <a:pPr marL="487680" indent="-381635">
              <a:lnSpc>
                <a:spcPct val="100000"/>
              </a:lnSpc>
              <a:buClr>
                <a:srgbClr val="3E3D3C"/>
              </a:buClr>
              <a:buFont typeface="Arial"/>
              <a:buAutoNum type="alphaUcPeriod"/>
              <a:tabLst>
                <a:tab pos="487680" algn="l"/>
                <a:tab pos="488315" algn="l"/>
              </a:tabLst>
            </a:pPr>
            <a:r>
              <a:rPr i="1" u="none" dirty="0">
                <a:solidFill>
                  <a:srgbClr val="333333"/>
                </a:solidFill>
                <a:latin typeface="Times New Roman"/>
                <a:cs typeface="Times New Roman"/>
              </a:rPr>
              <a:t>Microsoft</a:t>
            </a:r>
            <a:r>
              <a:rPr i="1" u="none" spc="-20" dirty="0">
                <a:solidFill>
                  <a:srgbClr val="333333"/>
                </a:solidFill>
                <a:latin typeface="Times New Roman"/>
                <a:cs typeface="Times New Roman"/>
              </a:rPr>
              <a:t> </a:t>
            </a:r>
            <a:r>
              <a:rPr i="1" u="none" spc="-5" dirty="0">
                <a:solidFill>
                  <a:srgbClr val="333333"/>
                </a:solidFill>
                <a:latin typeface="Times New Roman"/>
                <a:cs typeface="Times New Roman"/>
              </a:rPr>
              <a:t>Access</a:t>
            </a:r>
            <a:r>
              <a:rPr u="none" spc="-5" dirty="0">
                <a:solidFill>
                  <a:srgbClr val="333333"/>
                </a:solidFill>
              </a:rPr>
              <a:t>[JPG].</a:t>
            </a:r>
            <a:r>
              <a:rPr u="none" spc="-20" dirty="0">
                <a:solidFill>
                  <a:srgbClr val="333333"/>
                </a:solidFill>
              </a:rPr>
              <a:t> </a:t>
            </a:r>
            <a:r>
              <a:rPr u="none" dirty="0">
                <a:solidFill>
                  <a:srgbClr val="333333"/>
                </a:solidFill>
              </a:rPr>
              <a:t>(n.d.).</a:t>
            </a:r>
            <a:r>
              <a:rPr u="none" spc="-15" dirty="0"/>
              <a:t> </a:t>
            </a:r>
            <a:r>
              <a:rPr dirty="0">
                <a:hlinkClick r:id="rId5"/>
              </a:rPr>
              <a:t>https://www.microsoft.com/en-us/microsoft-365/blog/wp-content/uploads/sites/2/migrated-images/53/8787.CAROUSEL_Access_260x146.jpg</a:t>
            </a:r>
            <a:r>
              <a:rPr u="none" dirty="0">
                <a:solidFill>
                  <a:srgbClr val="333333"/>
                </a:solidFill>
              </a:rPr>
              <a:t>.</a:t>
            </a:r>
          </a:p>
          <a:p>
            <a:pPr marL="85725">
              <a:lnSpc>
                <a:spcPct val="100000"/>
              </a:lnSpc>
              <a:spcBef>
                <a:spcPts val="30"/>
              </a:spcBef>
              <a:buAutoNum type="alphaUcPeriod"/>
            </a:pPr>
            <a:endParaRPr u="none" dirty="0">
              <a:solidFill>
                <a:srgbClr val="333333"/>
              </a:solidFill>
            </a:endParaRPr>
          </a:p>
          <a:p>
            <a:pPr marL="487680" indent="-377190">
              <a:lnSpc>
                <a:spcPct val="100000"/>
              </a:lnSpc>
              <a:buFont typeface="Times New Roman"/>
              <a:buAutoNum type="alphaUcPeriod"/>
              <a:tabLst>
                <a:tab pos="487680" algn="l"/>
                <a:tab pos="488315" algn="l"/>
              </a:tabLst>
            </a:pPr>
            <a:r>
              <a:rPr i="1" u="none" dirty="0">
                <a:solidFill>
                  <a:srgbClr val="333333"/>
                </a:solidFill>
                <a:latin typeface="Times New Roman"/>
                <a:cs typeface="Times New Roman"/>
              </a:rPr>
              <a:t>Microsoft</a:t>
            </a:r>
            <a:r>
              <a:rPr i="1" u="none" spc="-15" dirty="0">
                <a:solidFill>
                  <a:srgbClr val="333333"/>
                </a:solidFill>
                <a:latin typeface="Times New Roman"/>
                <a:cs typeface="Times New Roman"/>
              </a:rPr>
              <a:t> </a:t>
            </a:r>
            <a:r>
              <a:rPr i="1" u="none" spc="-5" dirty="0">
                <a:solidFill>
                  <a:srgbClr val="333333"/>
                </a:solidFill>
                <a:latin typeface="Times New Roman"/>
                <a:cs typeface="Times New Roman"/>
              </a:rPr>
              <a:t>Excel</a:t>
            </a:r>
            <a:r>
              <a:rPr u="none" spc="-5" dirty="0">
                <a:solidFill>
                  <a:srgbClr val="333333"/>
                </a:solidFill>
              </a:rPr>
              <a:t>[PNG].</a:t>
            </a:r>
            <a:r>
              <a:rPr u="none" spc="-15" dirty="0">
                <a:solidFill>
                  <a:srgbClr val="333333"/>
                </a:solidFill>
              </a:rPr>
              <a:t> </a:t>
            </a:r>
            <a:r>
              <a:rPr u="none" dirty="0">
                <a:solidFill>
                  <a:srgbClr val="333333"/>
                </a:solidFill>
              </a:rPr>
              <a:t>(n.d.).</a:t>
            </a:r>
            <a:r>
              <a:rPr u="none" spc="-15" dirty="0"/>
              <a:t> </a:t>
            </a:r>
            <a:r>
              <a:rPr dirty="0">
                <a:hlinkClick r:id="rId6"/>
              </a:rPr>
              <a:t>https://gravitatesolutions.com/refresh/wp-content/uploads/2015/09/connector-excel-logo.png</a:t>
            </a:r>
            <a:r>
              <a:rPr u="none" dirty="0">
                <a:solidFill>
                  <a:srgbClr val="333333"/>
                </a:solidFill>
              </a:rPr>
              <a:t>.</a:t>
            </a:r>
          </a:p>
          <a:p>
            <a:pPr marL="85725">
              <a:lnSpc>
                <a:spcPct val="100000"/>
              </a:lnSpc>
              <a:spcBef>
                <a:spcPts val="30"/>
              </a:spcBef>
              <a:buAutoNum type="alphaUcPeriod"/>
            </a:pPr>
            <a:endParaRPr u="none" dirty="0">
              <a:solidFill>
                <a:srgbClr val="333333"/>
              </a:solidFill>
            </a:endParaRPr>
          </a:p>
          <a:p>
            <a:pPr marL="487680" indent="-373380">
              <a:lnSpc>
                <a:spcPct val="100000"/>
              </a:lnSpc>
              <a:buClr>
                <a:srgbClr val="3E3D3C"/>
              </a:buClr>
              <a:buFont typeface="Arial"/>
              <a:buAutoNum type="alphaUcPeriod"/>
              <a:tabLst>
                <a:tab pos="487680" algn="l"/>
                <a:tab pos="488315" algn="l"/>
              </a:tabLst>
            </a:pPr>
            <a:r>
              <a:rPr i="1" u="none" spc="-5" dirty="0">
                <a:solidFill>
                  <a:srgbClr val="333333"/>
                </a:solidFill>
                <a:latin typeface="Times New Roman"/>
                <a:cs typeface="Times New Roman"/>
              </a:rPr>
              <a:t>Python</a:t>
            </a:r>
            <a:r>
              <a:rPr u="none" spc="-5" dirty="0">
                <a:solidFill>
                  <a:srgbClr val="333333"/>
                </a:solidFill>
              </a:rPr>
              <a:t>[PNG].</a:t>
            </a:r>
            <a:r>
              <a:rPr u="none" spc="-20" dirty="0">
                <a:solidFill>
                  <a:srgbClr val="333333"/>
                </a:solidFill>
              </a:rPr>
              <a:t> </a:t>
            </a:r>
            <a:r>
              <a:rPr u="none" dirty="0">
                <a:solidFill>
                  <a:srgbClr val="333333"/>
                </a:solidFill>
              </a:rPr>
              <a:t>(n.d.).</a:t>
            </a:r>
            <a:r>
              <a:rPr u="none" spc="-20" dirty="0"/>
              <a:t> </a:t>
            </a:r>
            <a:r>
              <a:rPr dirty="0">
                <a:hlinkClick r:id="rId7"/>
              </a:rPr>
              <a:t>https://www.python.org/static/community_logos/python-logo-master-v3-TM.png</a:t>
            </a:r>
            <a:r>
              <a:rPr u="none" dirty="0">
                <a:solidFill>
                  <a:srgbClr val="333333"/>
                </a:solidFill>
              </a:rPr>
              <a:t>.</a:t>
            </a:r>
          </a:p>
          <a:p>
            <a:pPr marL="85725">
              <a:lnSpc>
                <a:spcPct val="100000"/>
              </a:lnSpc>
              <a:spcBef>
                <a:spcPts val="30"/>
              </a:spcBef>
              <a:buAutoNum type="alphaUcPeriod"/>
            </a:pPr>
            <a:endParaRPr u="none" dirty="0">
              <a:solidFill>
                <a:srgbClr val="333333"/>
              </a:solidFill>
            </a:endParaRPr>
          </a:p>
          <a:p>
            <a:pPr marL="487680" indent="-364490">
              <a:lnSpc>
                <a:spcPct val="100000"/>
              </a:lnSpc>
              <a:buClr>
                <a:srgbClr val="3E3D3C"/>
              </a:buClr>
              <a:buFont typeface="Arial"/>
              <a:buAutoNum type="alphaUcPeriod"/>
              <a:tabLst>
                <a:tab pos="487680" algn="l"/>
                <a:tab pos="488315" algn="l"/>
              </a:tabLst>
            </a:pPr>
            <a:r>
              <a:rPr i="1" u="none" dirty="0">
                <a:solidFill>
                  <a:srgbClr val="333333"/>
                </a:solidFill>
                <a:latin typeface="Times New Roman"/>
                <a:cs typeface="Times New Roman"/>
              </a:rPr>
              <a:t>R</a:t>
            </a:r>
            <a:r>
              <a:rPr i="1" u="none" spc="-30" dirty="0">
                <a:solidFill>
                  <a:srgbClr val="333333"/>
                </a:solidFill>
                <a:latin typeface="Times New Roman"/>
                <a:cs typeface="Times New Roman"/>
              </a:rPr>
              <a:t> </a:t>
            </a:r>
            <a:r>
              <a:rPr i="1" u="none" dirty="0">
                <a:solidFill>
                  <a:srgbClr val="333333"/>
                </a:solidFill>
                <a:latin typeface="Times New Roman"/>
                <a:cs typeface="Times New Roman"/>
              </a:rPr>
              <a:t>Studio</a:t>
            </a:r>
            <a:r>
              <a:rPr u="none" dirty="0">
                <a:solidFill>
                  <a:srgbClr val="333333"/>
                </a:solidFill>
              </a:rPr>
              <a:t>[PNG].</a:t>
            </a:r>
            <a:r>
              <a:rPr u="none" spc="-25" dirty="0">
                <a:solidFill>
                  <a:srgbClr val="333333"/>
                </a:solidFill>
              </a:rPr>
              <a:t> </a:t>
            </a:r>
            <a:r>
              <a:rPr u="none" dirty="0">
                <a:solidFill>
                  <a:srgbClr val="333333"/>
                </a:solidFill>
              </a:rPr>
              <a:t>(n.d.).</a:t>
            </a:r>
            <a:r>
              <a:rPr u="none" spc="-20" dirty="0"/>
              <a:t> </a:t>
            </a:r>
            <a:r>
              <a:rPr dirty="0">
                <a:hlinkClick r:id="rId8"/>
              </a:rPr>
              <a:t>https://www.dcu.ie/sites/default/files/software/r_studio.png</a:t>
            </a:r>
            <a:r>
              <a:rPr u="none" dirty="0">
                <a:solidFill>
                  <a:srgbClr val="333333"/>
                </a:solidFill>
              </a:rPr>
              <a:t>.</a:t>
            </a:r>
          </a:p>
          <a:p>
            <a:pPr marL="85725">
              <a:lnSpc>
                <a:spcPct val="100000"/>
              </a:lnSpc>
              <a:spcBef>
                <a:spcPts val="30"/>
              </a:spcBef>
              <a:buAutoNum type="alphaUcPeriod"/>
            </a:pPr>
            <a:endParaRPr u="none" dirty="0">
              <a:solidFill>
                <a:srgbClr val="333333"/>
              </a:solidFill>
            </a:endParaRPr>
          </a:p>
          <a:p>
            <a:pPr marL="487680" indent="-389890">
              <a:lnSpc>
                <a:spcPct val="100000"/>
              </a:lnSpc>
              <a:buClr>
                <a:srgbClr val="3E3D3C"/>
              </a:buClr>
              <a:buFont typeface="Arial"/>
              <a:buAutoNum type="alphaUcPeriod"/>
              <a:tabLst>
                <a:tab pos="487680" algn="l"/>
                <a:tab pos="488315" algn="l"/>
              </a:tabLst>
            </a:pPr>
            <a:r>
              <a:rPr i="1" u="none" dirty="0">
                <a:solidFill>
                  <a:srgbClr val="333333"/>
                </a:solidFill>
                <a:latin typeface="Times New Roman"/>
                <a:cs typeface="Times New Roman"/>
              </a:rPr>
              <a:t>SciKit</a:t>
            </a:r>
            <a:r>
              <a:rPr i="1" u="none" spc="-15" dirty="0">
                <a:solidFill>
                  <a:srgbClr val="333333"/>
                </a:solidFill>
                <a:latin typeface="Times New Roman"/>
                <a:cs typeface="Times New Roman"/>
              </a:rPr>
              <a:t> </a:t>
            </a:r>
            <a:r>
              <a:rPr i="1" u="none" spc="-5" dirty="0">
                <a:solidFill>
                  <a:srgbClr val="333333"/>
                </a:solidFill>
                <a:latin typeface="Times New Roman"/>
                <a:cs typeface="Times New Roman"/>
              </a:rPr>
              <a:t>Learn</a:t>
            </a:r>
            <a:r>
              <a:rPr u="none" spc="-5" dirty="0">
                <a:solidFill>
                  <a:srgbClr val="333333"/>
                </a:solidFill>
              </a:rPr>
              <a:t>[PNG].</a:t>
            </a:r>
            <a:r>
              <a:rPr u="none" spc="-15" dirty="0">
                <a:solidFill>
                  <a:srgbClr val="333333"/>
                </a:solidFill>
              </a:rPr>
              <a:t> </a:t>
            </a:r>
            <a:r>
              <a:rPr u="none" dirty="0">
                <a:solidFill>
                  <a:srgbClr val="333333"/>
                </a:solidFill>
              </a:rPr>
              <a:t>(n.d.).</a:t>
            </a:r>
            <a:r>
              <a:rPr u="none" spc="-15" dirty="0"/>
              <a:t> </a:t>
            </a:r>
            <a:r>
              <a:rPr dirty="0">
                <a:hlinkClick r:id="rId9"/>
              </a:rPr>
              <a:t>https://scikit-learn.org/stable/_images/scikit-learn-logo-notext.png</a:t>
            </a:r>
            <a:r>
              <a:rPr u="none" dirty="0">
                <a:solidFill>
                  <a:srgbClr val="333333"/>
                </a:solidFill>
              </a:rPr>
              <a:t>.</a:t>
            </a:r>
          </a:p>
          <a:p>
            <a:pPr marL="85725">
              <a:lnSpc>
                <a:spcPct val="100000"/>
              </a:lnSpc>
              <a:spcBef>
                <a:spcPts val="30"/>
              </a:spcBef>
              <a:buAutoNum type="alphaUcPeriod"/>
            </a:pPr>
            <a:endParaRPr u="none" dirty="0">
              <a:solidFill>
                <a:srgbClr val="333333"/>
              </a:solidFill>
            </a:endParaRPr>
          </a:p>
          <a:p>
            <a:pPr marL="487680" indent="-381635">
              <a:lnSpc>
                <a:spcPct val="100000"/>
              </a:lnSpc>
              <a:buClr>
                <a:srgbClr val="3E3D3C"/>
              </a:buClr>
              <a:buFont typeface="Arial"/>
              <a:buAutoNum type="alphaUcPeriod"/>
              <a:tabLst>
                <a:tab pos="487680" algn="l"/>
                <a:tab pos="488315" algn="l"/>
              </a:tabLst>
            </a:pPr>
            <a:r>
              <a:rPr i="1" u="none" dirty="0">
                <a:solidFill>
                  <a:srgbClr val="333333"/>
                </a:solidFill>
                <a:latin typeface="Times New Roman"/>
                <a:cs typeface="Times New Roman"/>
              </a:rPr>
              <a:t>SQL</a:t>
            </a:r>
            <a:r>
              <a:rPr i="1" u="none" spc="-25" dirty="0">
                <a:solidFill>
                  <a:srgbClr val="333333"/>
                </a:solidFill>
                <a:latin typeface="Times New Roman"/>
                <a:cs typeface="Times New Roman"/>
              </a:rPr>
              <a:t> </a:t>
            </a:r>
            <a:r>
              <a:rPr i="1" u="none" dirty="0">
                <a:solidFill>
                  <a:srgbClr val="333333"/>
                </a:solidFill>
                <a:latin typeface="Times New Roman"/>
                <a:cs typeface="Times New Roman"/>
              </a:rPr>
              <a:t>Server</a:t>
            </a:r>
            <a:r>
              <a:rPr u="none" dirty="0">
                <a:solidFill>
                  <a:srgbClr val="333333"/>
                </a:solidFill>
              </a:rPr>
              <a:t>[SVG].</a:t>
            </a:r>
            <a:r>
              <a:rPr u="none" spc="-25" dirty="0">
                <a:solidFill>
                  <a:srgbClr val="333333"/>
                </a:solidFill>
              </a:rPr>
              <a:t> </a:t>
            </a:r>
            <a:r>
              <a:rPr u="none" dirty="0">
                <a:solidFill>
                  <a:srgbClr val="333333"/>
                </a:solidFill>
              </a:rPr>
              <a:t>(n.d.).</a:t>
            </a:r>
            <a:r>
              <a:rPr u="none" spc="-20" dirty="0"/>
              <a:t> </a:t>
            </a:r>
            <a:r>
              <a:rPr dirty="0">
                <a:hlinkClick r:id="rId10"/>
              </a:rPr>
              <a:t>https://cdn.worldvectorlogo.com/logos/microsoft-sql-server.svg</a:t>
            </a:r>
            <a:r>
              <a:rPr u="none" dirty="0">
                <a:solidFill>
                  <a:srgbClr val="333333"/>
                </a:solidFill>
              </a:rPr>
              <a:t>.</a:t>
            </a:r>
          </a:p>
          <a:p>
            <a:pPr marL="85725">
              <a:lnSpc>
                <a:spcPct val="100000"/>
              </a:lnSpc>
              <a:spcBef>
                <a:spcPts val="30"/>
              </a:spcBef>
              <a:buAutoNum type="alphaUcPeriod"/>
            </a:pPr>
            <a:endParaRPr u="none" dirty="0">
              <a:solidFill>
                <a:srgbClr val="333333"/>
              </a:solidFill>
            </a:endParaRPr>
          </a:p>
          <a:p>
            <a:pPr marL="487680" indent="-313690">
              <a:lnSpc>
                <a:spcPct val="100000"/>
              </a:lnSpc>
              <a:buClr>
                <a:srgbClr val="3E3D3C"/>
              </a:buClr>
              <a:buFont typeface="Arial"/>
              <a:buAutoNum type="alphaUcPeriod"/>
              <a:tabLst>
                <a:tab pos="487680" algn="l"/>
                <a:tab pos="488315" algn="l"/>
              </a:tabLst>
            </a:pPr>
            <a:r>
              <a:rPr i="1" u="none" spc="-5" dirty="0">
                <a:solidFill>
                  <a:srgbClr val="333333"/>
                </a:solidFill>
                <a:latin typeface="Times New Roman"/>
                <a:cs typeface="Times New Roman"/>
              </a:rPr>
              <a:t>Tableau</a:t>
            </a:r>
            <a:r>
              <a:rPr u="none" spc="-5" dirty="0">
                <a:solidFill>
                  <a:srgbClr val="333333"/>
                </a:solidFill>
              </a:rPr>
              <a:t>[PNG].</a:t>
            </a:r>
            <a:r>
              <a:rPr u="none" spc="-20" dirty="0">
                <a:solidFill>
                  <a:srgbClr val="333333"/>
                </a:solidFill>
              </a:rPr>
              <a:t> </a:t>
            </a:r>
            <a:r>
              <a:rPr u="none" dirty="0">
                <a:solidFill>
                  <a:srgbClr val="333333"/>
                </a:solidFill>
              </a:rPr>
              <a:t>(n.d.).</a:t>
            </a:r>
            <a:r>
              <a:rPr u="none" spc="-20" dirty="0"/>
              <a:t> </a:t>
            </a:r>
            <a:r>
              <a:rPr dirty="0">
                <a:hlinkClick r:id="rId11"/>
              </a:rPr>
              <a:t>https://www.sheerid.com/wp-content/uploads/2016/10/tableau-logo.png</a:t>
            </a:r>
            <a:r>
              <a:rPr u="none" dirty="0">
                <a:solidFill>
                  <a:srgbClr val="333333"/>
                </a:solidFill>
              </a:rPr>
              <a:t>.</a:t>
            </a:r>
          </a:p>
          <a:p>
            <a:pPr marL="85725">
              <a:lnSpc>
                <a:spcPct val="100000"/>
              </a:lnSpc>
              <a:spcBef>
                <a:spcPts val="30"/>
              </a:spcBef>
              <a:buAutoNum type="alphaUcPeriod"/>
            </a:pPr>
            <a:endParaRPr u="none" dirty="0">
              <a:solidFill>
                <a:srgbClr val="333333"/>
              </a:solidFill>
            </a:endParaRPr>
          </a:p>
          <a:p>
            <a:pPr marL="487680" indent="-347980">
              <a:lnSpc>
                <a:spcPct val="100000"/>
              </a:lnSpc>
              <a:buClr>
                <a:srgbClr val="3E3D3C"/>
              </a:buClr>
              <a:buFont typeface="Arial"/>
              <a:buAutoNum type="alphaUcPeriod"/>
              <a:tabLst>
                <a:tab pos="487680" algn="l"/>
                <a:tab pos="488315" algn="l"/>
              </a:tabLst>
            </a:pPr>
            <a:r>
              <a:rPr i="1" u="none" spc="-5" dirty="0">
                <a:solidFill>
                  <a:srgbClr val="333333"/>
                </a:solidFill>
                <a:latin typeface="Times New Roman"/>
                <a:cs typeface="Times New Roman"/>
              </a:rPr>
              <a:t>Twitter</a:t>
            </a:r>
            <a:r>
              <a:rPr u="none" spc="-5" dirty="0">
                <a:solidFill>
                  <a:srgbClr val="333333"/>
                </a:solidFill>
              </a:rPr>
              <a:t>[JPG].</a:t>
            </a:r>
            <a:r>
              <a:rPr u="none" spc="-15" dirty="0">
                <a:solidFill>
                  <a:srgbClr val="333333"/>
                </a:solidFill>
              </a:rPr>
              <a:t> </a:t>
            </a:r>
            <a:r>
              <a:rPr u="none" dirty="0">
                <a:solidFill>
                  <a:srgbClr val="333333"/>
                </a:solidFill>
              </a:rPr>
              <a:t>(n.d.).</a:t>
            </a:r>
            <a:r>
              <a:rPr u="none" spc="-10" dirty="0"/>
              <a:t> </a:t>
            </a:r>
            <a:r>
              <a:rPr spc="-5" dirty="0">
                <a:hlinkClick r:id="rId12"/>
              </a:rPr>
              <a:t>Https://static01.nyt.com/images/2014/08/10/magazine/10wmt/10wmt-articleLarge-v4.jpg?quality=75&amp;auto=webp&amp;disable=upscale</a:t>
            </a:r>
            <a:r>
              <a:rPr u="none" spc="-5" dirty="0">
                <a:solidFill>
                  <a:srgbClr val="333333"/>
                </a:solidFill>
              </a:rPr>
              <a:t>.</a:t>
            </a:r>
          </a:p>
        </p:txBody>
      </p:sp>
      <p:sp>
        <p:nvSpPr>
          <p:cNvPr id="13" name="Slide Number Placeholder 12">
            <a:extLst>
              <a:ext uri="{FF2B5EF4-FFF2-40B4-BE49-F238E27FC236}">
                <a16:creationId xmlns:a16="http://schemas.microsoft.com/office/drawing/2014/main" id="{EAE22154-4D63-2E45-B960-BEC9754CB064}"/>
              </a:ext>
            </a:extLst>
          </p:cNvPr>
          <p:cNvSpPr>
            <a:spLocks noGrp="1"/>
          </p:cNvSpPr>
          <p:nvPr>
            <p:ph type="sldNum" sz="quarter" idx="7"/>
          </p:nvPr>
        </p:nvSpPr>
        <p:spPr>
          <a:xfrm>
            <a:off x="11506201" y="6426241"/>
            <a:ext cx="193774" cy="173970"/>
          </a:xfrm>
        </p:spPr>
        <p:txBody>
          <a:bodyPr/>
          <a:lstStyle/>
          <a:p>
            <a:pPr marL="38100">
              <a:lnSpc>
                <a:spcPct val="100000"/>
              </a:lnSpc>
              <a:spcBef>
                <a:spcPts val="35"/>
              </a:spcBef>
            </a:pPr>
            <a:fld id="{81D60167-4931-47E6-BA6A-407CBD079E47}" type="slidenum">
              <a:rPr lang="en-US" smtClean="0"/>
              <a:t>38</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0225" y="1388962"/>
            <a:ext cx="5229860" cy="2267287"/>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FFFFFF"/>
                </a:solidFill>
                <a:latin typeface="Georgia"/>
                <a:cs typeface="Georgia"/>
              </a:rPr>
              <a:t>IST</a:t>
            </a:r>
            <a:r>
              <a:rPr sz="3600" spc="-35" dirty="0">
                <a:solidFill>
                  <a:srgbClr val="FFFFFF"/>
                </a:solidFill>
                <a:latin typeface="Georgia"/>
                <a:cs typeface="Georgia"/>
              </a:rPr>
              <a:t> </a:t>
            </a:r>
            <a:r>
              <a:rPr sz="3600" spc="185" dirty="0">
                <a:solidFill>
                  <a:srgbClr val="FFFFFF"/>
                </a:solidFill>
                <a:latin typeface="Times New Roman"/>
                <a:cs typeface="Times New Roman"/>
              </a:rPr>
              <a:t>659</a:t>
            </a:r>
            <a:endParaRPr sz="3600" dirty="0">
              <a:latin typeface="Times New Roman"/>
              <a:cs typeface="Times New Roman"/>
            </a:endParaRPr>
          </a:p>
          <a:p>
            <a:pPr marL="12700">
              <a:lnSpc>
                <a:spcPct val="100000"/>
              </a:lnSpc>
              <a:spcBef>
                <a:spcPts val="30"/>
              </a:spcBef>
            </a:pPr>
            <a:r>
              <a:rPr sz="3600" spc="-5" dirty="0">
                <a:solidFill>
                  <a:srgbClr val="FFFFFF"/>
                </a:solidFill>
                <a:latin typeface="Georgia"/>
                <a:cs typeface="Georgia"/>
              </a:rPr>
              <a:t>Database</a:t>
            </a:r>
            <a:r>
              <a:rPr sz="3600" spc="-85" dirty="0">
                <a:solidFill>
                  <a:srgbClr val="FFFFFF"/>
                </a:solidFill>
                <a:latin typeface="Georgia"/>
                <a:cs typeface="Georgia"/>
              </a:rPr>
              <a:t> </a:t>
            </a:r>
            <a:r>
              <a:rPr sz="3600" spc="-5" dirty="0">
                <a:solidFill>
                  <a:srgbClr val="FFFFFF"/>
                </a:solidFill>
                <a:latin typeface="Georgia"/>
                <a:cs typeface="Georgia"/>
              </a:rPr>
              <a:t>Administration:</a:t>
            </a:r>
            <a:endParaRPr sz="3600" dirty="0">
              <a:latin typeface="Georgia"/>
              <a:cs typeface="Georgia"/>
            </a:endParaRPr>
          </a:p>
          <a:p>
            <a:pPr>
              <a:lnSpc>
                <a:spcPct val="100000"/>
              </a:lnSpc>
              <a:spcBef>
                <a:spcPts val="5"/>
              </a:spcBef>
            </a:pPr>
            <a:endParaRPr sz="3850" dirty="0">
              <a:latin typeface="Georgia"/>
              <a:cs typeface="Georgia"/>
            </a:endParaRPr>
          </a:p>
          <a:p>
            <a:pPr marL="12700">
              <a:lnSpc>
                <a:spcPct val="100000"/>
              </a:lnSpc>
            </a:pPr>
            <a:r>
              <a:rPr lang="en-US" sz="3600" spc="-5" dirty="0">
                <a:solidFill>
                  <a:srgbClr val="FFFFFF"/>
                </a:solidFill>
                <a:latin typeface="Georgia"/>
                <a:cs typeface="Georgia"/>
              </a:rPr>
              <a:t>Healthcare</a:t>
            </a:r>
            <a:r>
              <a:rPr sz="3600" spc="-35" dirty="0">
                <a:solidFill>
                  <a:srgbClr val="FFFFFF"/>
                </a:solidFill>
                <a:latin typeface="Georgia"/>
                <a:cs typeface="Georgia"/>
              </a:rPr>
              <a:t> </a:t>
            </a:r>
            <a:r>
              <a:rPr sz="3600" spc="-5" dirty="0">
                <a:solidFill>
                  <a:srgbClr val="FFFFFF"/>
                </a:solidFill>
                <a:latin typeface="Georgia"/>
                <a:cs typeface="Georgia"/>
              </a:rPr>
              <a:t>Database</a:t>
            </a:r>
            <a:endParaRPr sz="3600" dirty="0">
              <a:latin typeface="Georgia"/>
              <a:cs typeface="Georgia"/>
            </a:endParaRPr>
          </a:p>
        </p:txBody>
      </p:sp>
      <p:pic>
        <p:nvPicPr>
          <p:cNvPr id="5" name="Picture 4" descr="Text&#10;&#10;Description automatically generated">
            <a:extLst>
              <a:ext uri="{FF2B5EF4-FFF2-40B4-BE49-F238E27FC236}">
                <a16:creationId xmlns:a16="http://schemas.microsoft.com/office/drawing/2014/main" id="{49ED9BD4-B515-1649-8AEB-E06397CCF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71" y="2916062"/>
            <a:ext cx="5960551" cy="3147065"/>
          </a:xfrm>
          <a:prstGeom prst="rect">
            <a:avLst/>
          </a:prstGeom>
        </p:spPr>
      </p:pic>
      <p:pic>
        <p:nvPicPr>
          <p:cNvPr id="7" name="Graphic 6">
            <a:extLst>
              <a:ext uri="{FF2B5EF4-FFF2-40B4-BE49-F238E27FC236}">
                <a16:creationId xmlns:a16="http://schemas.microsoft.com/office/drawing/2014/main" id="{13775DD3-3D49-234E-B4FC-39729434F8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6271" y="1098461"/>
            <a:ext cx="2195729" cy="1817602"/>
          </a:xfrm>
          <a:prstGeom prst="rect">
            <a:avLst/>
          </a:prstGeom>
        </p:spPr>
      </p:pic>
      <p:sp>
        <p:nvSpPr>
          <p:cNvPr id="10" name="Slide Number Placeholder 9">
            <a:extLst>
              <a:ext uri="{FF2B5EF4-FFF2-40B4-BE49-F238E27FC236}">
                <a16:creationId xmlns:a16="http://schemas.microsoft.com/office/drawing/2014/main" id="{090BAB4A-DB59-8E4C-9A5B-CA9BF4EFCAB7}"/>
              </a:ext>
            </a:extLst>
          </p:cNvPr>
          <p:cNvSpPr>
            <a:spLocks noGrp="1"/>
          </p:cNvSpPr>
          <p:nvPr>
            <p:ph type="sldNum" sz="quarter" idx="7"/>
          </p:nvPr>
        </p:nvSpPr>
        <p:spPr/>
        <p:txBody>
          <a:bodyPr/>
          <a:lstStyle/>
          <a:p>
            <a:pPr marL="38100">
              <a:lnSpc>
                <a:spcPct val="100000"/>
              </a:lnSpc>
              <a:spcBef>
                <a:spcPts val="35"/>
              </a:spcBef>
            </a:pPr>
            <a:fld id="{81D60167-4931-47E6-BA6A-407CBD079E47}" type="slidenum">
              <a:rPr lang="en-US" smtClean="0"/>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6927215" cy="57404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20" dirty="0"/>
              <a:t> </a:t>
            </a:r>
            <a:r>
              <a:rPr sz="3600" spc="140" dirty="0">
                <a:latin typeface="Times New Roman"/>
                <a:cs typeface="Times New Roman"/>
              </a:rPr>
              <a:t>659</a:t>
            </a:r>
            <a:r>
              <a:rPr sz="3600" spc="140" dirty="0"/>
              <a:t>:</a:t>
            </a:r>
            <a:r>
              <a:rPr sz="3600" spc="-30" dirty="0"/>
              <a:t> </a:t>
            </a:r>
            <a:r>
              <a:rPr sz="3600" spc="-5" dirty="0"/>
              <a:t>Database</a:t>
            </a:r>
            <a:r>
              <a:rPr sz="3600" spc="-30" dirty="0"/>
              <a:t> </a:t>
            </a:r>
            <a:r>
              <a:rPr sz="3600" spc="-5" dirty="0"/>
              <a:t>Administration</a:t>
            </a:r>
            <a:endParaRPr sz="3600">
              <a:latin typeface="Times New Roman"/>
              <a:cs typeface="Times New Roman"/>
            </a:endParaRPr>
          </a:p>
        </p:txBody>
      </p:sp>
      <p:sp>
        <p:nvSpPr>
          <p:cNvPr id="3" name="object 3"/>
          <p:cNvSpPr txBox="1"/>
          <p:nvPr/>
        </p:nvSpPr>
        <p:spPr>
          <a:xfrm>
            <a:off x="530225" y="931436"/>
            <a:ext cx="11035030" cy="3286156"/>
          </a:xfrm>
          <a:prstGeom prst="rect">
            <a:avLst/>
          </a:prstGeom>
        </p:spPr>
        <p:txBody>
          <a:bodyPr vert="horz" wrap="square" lIns="0" tIns="158115" rIns="0" bIns="0" rtlCol="0">
            <a:spAutoFit/>
          </a:bodyPr>
          <a:lstStyle/>
          <a:p>
            <a:pPr marL="12700">
              <a:lnSpc>
                <a:spcPct val="100000"/>
              </a:lnSpc>
              <a:spcBef>
                <a:spcPts val="1245"/>
              </a:spcBef>
            </a:pPr>
            <a:r>
              <a:rPr sz="2400" i="1" spc="-5" dirty="0">
                <a:solidFill>
                  <a:srgbClr val="3E3D3C"/>
                </a:solidFill>
                <a:latin typeface="Georgia"/>
                <a:cs typeface="Georgia"/>
              </a:rPr>
              <a:t>Introduction</a:t>
            </a:r>
            <a:endParaRPr sz="2400" dirty="0">
              <a:latin typeface="Georgia"/>
              <a:cs typeface="Georgia"/>
            </a:endParaRPr>
          </a:p>
          <a:p>
            <a:pPr marL="469900" marR="5080" indent="-412750" algn="just">
              <a:lnSpc>
                <a:spcPts val="2630"/>
              </a:lnSpc>
              <a:spcBef>
                <a:spcPts val="1445"/>
              </a:spcBef>
              <a:buFont typeface="Arial"/>
              <a:buChar char="●"/>
              <a:tabLst>
                <a:tab pos="469900" algn="l"/>
              </a:tabLst>
            </a:pPr>
            <a:r>
              <a:rPr lang="en-US" sz="2000" spc="-5" dirty="0">
                <a:solidFill>
                  <a:srgbClr val="3E3D3C"/>
                </a:solidFill>
                <a:latin typeface="Trebuchet MS"/>
                <a:cs typeface="Trebuchet MS"/>
              </a:rPr>
              <a:t>Through studying Database Administration under the direction of Prof. John P Stinnett, a Healthcare Insurance Database was developed to store paid claims details which can provide ability to systematically access historical information for reporting purposes and risk analysis purposes. The database includes </a:t>
            </a:r>
            <a:r>
              <a:rPr sz="2000" spc="-5" dirty="0">
                <a:solidFill>
                  <a:srgbClr val="3E3D3C"/>
                </a:solidFill>
                <a:latin typeface="Trebuchet MS"/>
                <a:cs typeface="Trebuchet MS"/>
              </a:rPr>
              <a:t>:</a:t>
            </a:r>
            <a:endParaRPr sz="2000" dirty="0">
              <a:latin typeface="Trebuchet MS"/>
              <a:cs typeface="Trebuchet MS"/>
            </a:endParaRPr>
          </a:p>
          <a:p>
            <a:pPr marL="927100" lvl="1" indent="-382270">
              <a:lnSpc>
                <a:spcPts val="2290"/>
              </a:lnSpc>
              <a:spcBef>
                <a:spcPts val="790"/>
              </a:spcBef>
              <a:buFont typeface="Arial"/>
              <a:buChar char="○"/>
              <a:tabLst>
                <a:tab pos="926465" algn="l"/>
                <a:tab pos="927100" algn="l"/>
              </a:tabLst>
            </a:pPr>
            <a:r>
              <a:rPr lang="en-US" sz="2000" spc="-5" dirty="0">
                <a:solidFill>
                  <a:srgbClr val="434343"/>
                </a:solidFill>
                <a:latin typeface="Trebuchet MS"/>
                <a:cs typeface="Trebuchet MS"/>
              </a:rPr>
              <a:t>Member / Dependent</a:t>
            </a:r>
            <a:endParaRPr sz="2000" dirty="0">
              <a:latin typeface="Trebuchet MS"/>
              <a:cs typeface="Trebuchet MS"/>
            </a:endParaRPr>
          </a:p>
          <a:p>
            <a:pPr marL="927100" lvl="1" indent="-382270">
              <a:lnSpc>
                <a:spcPts val="2175"/>
              </a:lnSpc>
              <a:buFont typeface="Arial"/>
              <a:buChar char="○"/>
              <a:tabLst>
                <a:tab pos="926465" algn="l"/>
                <a:tab pos="927100" algn="l"/>
              </a:tabLst>
            </a:pPr>
            <a:r>
              <a:rPr lang="en-US" sz="2000" spc="-5" dirty="0">
                <a:solidFill>
                  <a:srgbClr val="434343"/>
                </a:solidFill>
                <a:latin typeface="Trebuchet MS"/>
                <a:cs typeface="Trebuchet MS"/>
              </a:rPr>
              <a:t>Claim</a:t>
            </a:r>
            <a:endParaRPr sz="2000" dirty="0">
              <a:latin typeface="Trebuchet MS"/>
              <a:cs typeface="Trebuchet MS"/>
            </a:endParaRPr>
          </a:p>
          <a:p>
            <a:pPr marL="927100" lvl="1" indent="-382270">
              <a:lnSpc>
                <a:spcPts val="2175"/>
              </a:lnSpc>
              <a:buFont typeface="Arial"/>
              <a:buChar char="○"/>
              <a:tabLst>
                <a:tab pos="926465" algn="l"/>
                <a:tab pos="927100" algn="l"/>
              </a:tabLst>
            </a:pPr>
            <a:r>
              <a:rPr lang="en-US" sz="2000" spc="-5" dirty="0">
                <a:solidFill>
                  <a:srgbClr val="434343"/>
                </a:solidFill>
                <a:latin typeface="Trebuchet MS"/>
                <a:cs typeface="Trebuchet MS"/>
              </a:rPr>
              <a:t>Provider</a:t>
            </a:r>
            <a:endParaRPr sz="2000" dirty="0">
              <a:latin typeface="Trebuchet MS"/>
              <a:cs typeface="Trebuchet MS"/>
            </a:endParaRPr>
          </a:p>
          <a:p>
            <a:pPr marL="927100" lvl="1" indent="-382270">
              <a:lnSpc>
                <a:spcPts val="2175"/>
              </a:lnSpc>
              <a:buFont typeface="Arial"/>
              <a:buChar char="○"/>
              <a:tabLst>
                <a:tab pos="926465" algn="l"/>
                <a:tab pos="927100" algn="l"/>
              </a:tabLst>
            </a:pPr>
            <a:r>
              <a:rPr lang="en-US" sz="2000" spc="-5" dirty="0">
                <a:solidFill>
                  <a:srgbClr val="434343"/>
                </a:solidFill>
                <a:latin typeface="Trebuchet MS"/>
                <a:cs typeface="Trebuchet MS"/>
              </a:rPr>
              <a:t>Payment / Final disposition</a:t>
            </a:r>
            <a:endParaRPr sz="2000" dirty="0">
              <a:latin typeface="Trebuchet MS"/>
              <a:cs typeface="Trebuchet MS"/>
            </a:endParaRPr>
          </a:p>
        </p:txBody>
      </p:sp>
      <p:sp>
        <p:nvSpPr>
          <p:cNvPr id="8" name="Slide Number Placeholder 7">
            <a:extLst>
              <a:ext uri="{FF2B5EF4-FFF2-40B4-BE49-F238E27FC236}">
                <a16:creationId xmlns:a16="http://schemas.microsoft.com/office/drawing/2014/main" id="{5A2EF5A0-138C-4342-AED3-C84FE2EA71FA}"/>
              </a:ext>
            </a:extLst>
          </p:cNvPr>
          <p:cNvSpPr>
            <a:spLocks noGrp="1"/>
          </p:cNvSpPr>
          <p:nvPr>
            <p:ph type="sldNum" sz="quarter" idx="7"/>
          </p:nvPr>
        </p:nvSpPr>
        <p:spPr/>
        <p:txBody>
          <a:bodyPr/>
          <a:lstStyle/>
          <a:p>
            <a:pPr marL="38100">
              <a:lnSpc>
                <a:spcPct val="100000"/>
              </a:lnSpc>
              <a:spcBef>
                <a:spcPts val="35"/>
              </a:spcBef>
            </a:pPr>
            <a:fld id="{81D60167-4931-47E6-BA6A-407CBD079E47}" type="slidenum">
              <a:rPr lang="en-US" smtClean="0"/>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6927215" cy="57404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20" dirty="0"/>
              <a:t> </a:t>
            </a:r>
            <a:r>
              <a:rPr sz="3600" spc="140" dirty="0">
                <a:latin typeface="Times New Roman"/>
                <a:cs typeface="Times New Roman"/>
              </a:rPr>
              <a:t>659</a:t>
            </a:r>
            <a:r>
              <a:rPr sz="3600" spc="140" dirty="0"/>
              <a:t>:</a:t>
            </a:r>
            <a:r>
              <a:rPr sz="3600" spc="-30" dirty="0"/>
              <a:t> </a:t>
            </a:r>
            <a:r>
              <a:rPr sz="3600" spc="-5" dirty="0"/>
              <a:t>Database</a:t>
            </a:r>
            <a:r>
              <a:rPr sz="3600" spc="-30" dirty="0"/>
              <a:t> </a:t>
            </a:r>
            <a:r>
              <a:rPr sz="3600" spc="-5" dirty="0"/>
              <a:t>Administration</a:t>
            </a:r>
            <a:endParaRPr sz="3600">
              <a:latin typeface="Times New Roman"/>
              <a:cs typeface="Times New Roman"/>
            </a:endParaRPr>
          </a:p>
        </p:txBody>
      </p:sp>
      <p:sp>
        <p:nvSpPr>
          <p:cNvPr id="3" name="object 3"/>
          <p:cNvSpPr txBox="1"/>
          <p:nvPr/>
        </p:nvSpPr>
        <p:spPr>
          <a:xfrm>
            <a:off x="530225" y="1077099"/>
            <a:ext cx="10981055" cy="3406061"/>
          </a:xfrm>
          <a:prstGeom prst="rect">
            <a:avLst/>
          </a:prstGeom>
        </p:spPr>
        <p:txBody>
          <a:bodyPr vert="horz" wrap="square" lIns="0" tIns="12700" rIns="0" bIns="0" rtlCol="0">
            <a:spAutoFit/>
          </a:bodyPr>
          <a:lstStyle/>
          <a:p>
            <a:pPr marL="12700">
              <a:lnSpc>
                <a:spcPct val="100000"/>
              </a:lnSpc>
              <a:spcBef>
                <a:spcPts val="100"/>
              </a:spcBef>
            </a:pPr>
            <a:r>
              <a:rPr sz="2400" i="1" spc="-5" dirty="0">
                <a:solidFill>
                  <a:srgbClr val="3E3D3C"/>
                </a:solidFill>
                <a:latin typeface="Georgia"/>
                <a:cs typeface="Georgia"/>
              </a:rPr>
              <a:t>Modeling,</a:t>
            </a:r>
            <a:r>
              <a:rPr sz="2400" i="1" spc="-20" dirty="0">
                <a:solidFill>
                  <a:srgbClr val="3E3D3C"/>
                </a:solidFill>
                <a:latin typeface="Georgia"/>
                <a:cs typeface="Georgia"/>
              </a:rPr>
              <a:t> </a:t>
            </a:r>
            <a:r>
              <a:rPr sz="2400" i="1" spc="-5" dirty="0">
                <a:solidFill>
                  <a:srgbClr val="3E3D3C"/>
                </a:solidFill>
                <a:latin typeface="Georgia"/>
                <a:cs typeface="Georgia"/>
              </a:rPr>
              <a:t>Table</a:t>
            </a:r>
            <a:r>
              <a:rPr sz="2400" i="1" spc="-20" dirty="0">
                <a:solidFill>
                  <a:srgbClr val="3E3D3C"/>
                </a:solidFill>
                <a:latin typeface="Georgia"/>
                <a:cs typeface="Georgia"/>
              </a:rPr>
              <a:t> </a:t>
            </a:r>
            <a:r>
              <a:rPr sz="2400" i="1" spc="-5" dirty="0">
                <a:solidFill>
                  <a:srgbClr val="3E3D3C"/>
                </a:solidFill>
                <a:latin typeface="Georgia"/>
                <a:cs typeface="Georgia"/>
              </a:rPr>
              <a:t>Creation,</a:t>
            </a:r>
            <a:r>
              <a:rPr sz="2400" i="1" spc="-20" dirty="0">
                <a:solidFill>
                  <a:srgbClr val="3E3D3C"/>
                </a:solidFill>
                <a:latin typeface="Georgia"/>
                <a:cs typeface="Georgia"/>
              </a:rPr>
              <a:t> </a:t>
            </a:r>
            <a:r>
              <a:rPr sz="2400" i="1" spc="-5" dirty="0">
                <a:solidFill>
                  <a:srgbClr val="3E3D3C"/>
                </a:solidFill>
                <a:latin typeface="Georgia"/>
                <a:cs typeface="Georgia"/>
              </a:rPr>
              <a:t>and</a:t>
            </a:r>
            <a:r>
              <a:rPr sz="2400" i="1" spc="-20" dirty="0">
                <a:solidFill>
                  <a:srgbClr val="3E3D3C"/>
                </a:solidFill>
                <a:latin typeface="Georgia"/>
                <a:cs typeface="Georgia"/>
              </a:rPr>
              <a:t> </a:t>
            </a:r>
            <a:r>
              <a:rPr sz="2400" i="1" spc="-5" dirty="0">
                <a:solidFill>
                  <a:srgbClr val="3E3D3C"/>
                </a:solidFill>
                <a:latin typeface="Georgia"/>
                <a:cs typeface="Georgia"/>
              </a:rPr>
              <a:t>Reporting</a:t>
            </a:r>
            <a:endParaRPr sz="2400" dirty="0">
              <a:latin typeface="Georgia"/>
              <a:cs typeface="Georgia"/>
            </a:endParaRPr>
          </a:p>
          <a:p>
            <a:pPr>
              <a:lnSpc>
                <a:spcPct val="100000"/>
              </a:lnSpc>
              <a:spcBef>
                <a:spcPts val="20"/>
              </a:spcBef>
            </a:pPr>
            <a:endParaRPr sz="3400" dirty="0">
              <a:latin typeface="Georgia"/>
              <a:cs typeface="Georgia"/>
            </a:endParaRPr>
          </a:p>
          <a:p>
            <a:pPr marL="469900" marR="5080" indent="-412750">
              <a:lnSpc>
                <a:spcPts val="2630"/>
              </a:lnSpc>
              <a:buFont typeface="Arial"/>
              <a:buChar char="●"/>
              <a:tabLst>
                <a:tab pos="469265" algn="l"/>
                <a:tab pos="469900" algn="l"/>
              </a:tabLst>
            </a:pPr>
            <a:r>
              <a:rPr sz="2000" spc="-5" dirty="0">
                <a:solidFill>
                  <a:srgbClr val="3E3D3C"/>
                </a:solidFill>
                <a:latin typeface="Trebuchet MS"/>
                <a:cs typeface="Trebuchet MS"/>
              </a:rPr>
              <a:t>Conceptual and Logical models were developed to organize the relationships </a:t>
            </a:r>
            <a:r>
              <a:rPr sz="2000" spc="-710" dirty="0">
                <a:solidFill>
                  <a:srgbClr val="3E3D3C"/>
                </a:solidFill>
                <a:latin typeface="Trebuchet MS"/>
                <a:cs typeface="Trebuchet MS"/>
              </a:rPr>
              <a:t> </a:t>
            </a:r>
            <a:r>
              <a:rPr sz="2000" spc="-5" dirty="0">
                <a:solidFill>
                  <a:srgbClr val="3E3D3C"/>
                </a:solidFill>
                <a:latin typeface="Trebuchet MS"/>
                <a:cs typeface="Trebuchet MS"/>
              </a:rPr>
              <a:t>between</a:t>
            </a:r>
            <a:r>
              <a:rPr sz="2000" spc="-10" dirty="0">
                <a:solidFill>
                  <a:srgbClr val="3E3D3C"/>
                </a:solidFill>
                <a:latin typeface="Trebuchet MS"/>
                <a:cs typeface="Trebuchet MS"/>
              </a:rPr>
              <a:t> </a:t>
            </a:r>
            <a:r>
              <a:rPr sz="2000" spc="-5" dirty="0">
                <a:solidFill>
                  <a:srgbClr val="3E3D3C"/>
                </a:solidFill>
                <a:latin typeface="Trebuchet MS"/>
                <a:cs typeface="Trebuchet MS"/>
              </a:rPr>
              <a:t>the various members</a:t>
            </a:r>
            <a:r>
              <a:rPr sz="2000" spc="-10" dirty="0">
                <a:solidFill>
                  <a:srgbClr val="3E3D3C"/>
                </a:solidFill>
                <a:latin typeface="Trebuchet MS"/>
                <a:cs typeface="Trebuchet MS"/>
              </a:rPr>
              <a:t> </a:t>
            </a:r>
            <a:r>
              <a:rPr sz="2000" spc="-5" dirty="0">
                <a:solidFill>
                  <a:srgbClr val="3E3D3C"/>
                </a:solidFill>
                <a:latin typeface="Trebuchet MS"/>
                <a:cs typeface="Trebuchet MS"/>
              </a:rPr>
              <a:t>of the database.</a:t>
            </a:r>
            <a:endParaRPr sz="2000" dirty="0">
              <a:latin typeface="Trebuchet MS"/>
              <a:cs typeface="Trebuchet MS"/>
            </a:endParaRPr>
          </a:p>
          <a:p>
            <a:pPr marL="469900" indent="-412750">
              <a:lnSpc>
                <a:spcPct val="100000"/>
              </a:lnSpc>
              <a:spcBef>
                <a:spcPts val="2320"/>
              </a:spcBef>
              <a:buFont typeface="Arial"/>
              <a:buChar char="●"/>
              <a:tabLst>
                <a:tab pos="469265" algn="l"/>
                <a:tab pos="469900" algn="l"/>
              </a:tabLst>
            </a:pPr>
            <a:r>
              <a:rPr sz="2000" spc="-5" dirty="0">
                <a:solidFill>
                  <a:srgbClr val="3E3D3C"/>
                </a:solidFill>
                <a:latin typeface="Trebuchet MS"/>
                <a:cs typeface="Trebuchet MS"/>
              </a:rPr>
              <a:t>SSMS</a:t>
            </a:r>
            <a:r>
              <a:rPr sz="2000" spc="-20" dirty="0">
                <a:solidFill>
                  <a:srgbClr val="3E3D3C"/>
                </a:solidFill>
                <a:latin typeface="Trebuchet MS"/>
                <a:cs typeface="Trebuchet MS"/>
              </a:rPr>
              <a:t> </a:t>
            </a:r>
            <a:r>
              <a:rPr sz="2000" spc="-5" dirty="0">
                <a:solidFill>
                  <a:srgbClr val="3E3D3C"/>
                </a:solidFill>
                <a:latin typeface="Trebuchet MS"/>
                <a:cs typeface="Trebuchet MS"/>
              </a:rPr>
              <a:t>was</a:t>
            </a:r>
            <a:r>
              <a:rPr sz="2000" spc="-10" dirty="0">
                <a:solidFill>
                  <a:srgbClr val="3E3D3C"/>
                </a:solidFill>
                <a:latin typeface="Trebuchet MS"/>
                <a:cs typeface="Trebuchet MS"/>
              </a:rPr>
              <a:t> </a:t>
            </a:r>
            <a:r>
              <a:rPr sz="2000" spc="-5" dirty="0">
                <a:solidFill>
                  <a:srgbClr val="3E3D3C"/>
                </a:solidFill>
                <a:latin typeface="Trebuchet MS"/>
                <a:cs typeface="Trebuchet MS"/>
              </a:rPr>
              <a:t>utilized</a:t>
            </a:r>
            <a:r>
              <a:rPr sz="2000" spc="-10" dirty="0">
                <a:solidFill>
                  <a:srgbClr val="3E3D3C"/>
                </a:solidFill>
                <a:latin typeface="Trebuchet MS"/>
                <a:cs typeface="Trebuchet MS"/>
              </a:rPr>
              <a:t> </a:t>
            </a:r>
            <a:r>
              <a:rPr sz="2000" spc="-5" dirty="0">
                <a:solidFill>
                  <a:srgbClr val="3E3D3C"/>
                </a:solidFill>
                <a:latin typeface="Trebuchet MS"/>
                <a:cs typeface="Trebuchet MS"/>
              </a:rPr>
              <a:t>to</a:t>
            </a:r>
            <a:r>
              <a:rPr sz="2000" spc="-10" dirty="0">
                <a:solidFill>
                  <a:srgbClr val="3E3D3C"/>
                </a:solidFill>
                <a:latin typeface="Trebuchet MS"/>
                <a:cs typeface="Trebuchet MS"/>
              </a:rPr>
              <a:t> </a:t>
            </a:r>
            <a:r>
              <a:rPr sz="2000" spc="-5" dirty="0">
                <a:solidFill>
                  <a:srgbClr val="3E3D3C"/>
                </a:solidFill>
                <a:latin typeface="Trebuchet MS"/>
                <a:cs typeface="Trebuchet MS"/>
              </a:rPr>
              <a:t>create</a:t>
            </a:r>
            <a:r>
              <a:rPr sz="2000" spc="-10" dirty="0">
                <a:solidFill>
                  <a:srgbClr val="3E3D3C"/>
                </a:solidFill>
                <a:latin typeface="Trebuchet MS"/>
                <a:cs typeface="Trebuchet MS"/>
              </a:rPr>
              <a:t> </a:t>
            </a:r>
            <a:r>
              <a:rPr sz="2000" spc="-5" dirty="0">
                <a:solidFill>
                  <a:srgbClr val="3E3D3C"/>
                </a:solidFill>
                <a:latin typeface="Trebuchet MS"/>
                <a:cs typeface="Trebuchet MS"/>
              </a:rPr>
              <a:t>and</a:t>
            </a:r>
            <a:r>
              <a:rPr sz="2000" spc="-10" dirty="0">
                <a:solidFill>
                  <a:srgbClr val="3E3D3C"/>
                </a:solidFill>
                <a:latin typeface="Trebuchet MS"/>
                <a:cs typeface="Trebuchet MS"/>
              </a:rPr>
              <a:t> </a:t>
            </a:r>
            <a:r>
              <a:rPr sz="2000" spc="-5" dirty="0">
                <a:solidFill>
                  <a:srgbClr val="3E3D3C"/>
                </a:solidFill>
                <a:latin typeface="Trebuchet MS"/>
                <a:cs typeface="Trebuchet MS"/>
              </a:rPr>
              <a:t>initially</a:t>
            </a:r>
            <a:r>
              <a:rPr sz="2000" spc="-10" dirty="0">
                <a:solidFill>
                  <a:srgbClr val="3E3D3C"/>
                </a:solidFill>
                <a:latin typeface="Trebuchet MS"/>
                <a:cs typeface="Trebuchet MS"/>
              </a:rPr>
              <a:t> </a:t>
            </a:r>
            <a:r>
              <a:rPr sz="2000" spc="-5" dirty="0">
                <a:solidFill>
                  <a:srgbClr val="3E3D3C"/>
                </a:solidFill>
                <a:latin typeface="Trebuchet MS"/>
                <a:cs typeface="Trebuchet MS"/>
              </a:rPr>
              <a:t>populate</a:t>
            </a:r>
            <a:r>
              <a:rPr sz="2000" spc="-10" dirty="0">
                <a:solidFill>
                  <a:srgbClr val="3E3D3C"/>
                </a:solidFill>
                <a:latin typeface="Trebuchet MS"/>
                <a:cs typeface="Trebuchet MS"/>
              </a:rPr>
              <a:t> </a:t>
            </a:r>
            <a:r>
              <a:rPr sz="2000" spc="-5" dirty="0">
                <a:solidFill>
                  <a:srgbClr val="3E3D3C"/>
                </a:solidFill>
                <a:latin typeface="Trebuchet MS"/>
                <a:cs typeface="Trebuchet MS"/>
              </a:rPr>
              <a:t>the</a:t>
            </a:r>
            <a:r>
              <a:rPr sz="2000" spc="-10" dirty="0">
                <a:solidFill>
                  <a:srgbClr val="3E3D3C"/>
                </a:solidFill>
                <a:latin typeface="Trebuchet MS"/>
                <a:cs typeface="Trebuchet MS"/>
              </a:rPr>
              <a:t> </a:t>
            </a:r>
            <a:r>
              <a:rPr sz="2000" spc="-5" dirty="0">
                <a:solidFill>
                  <a:srgbClr val="3E3D3C"/>
                </a:solidFill>
                <a:latin typeface="Trebuchet MS"/>
                <a:cs typeface="Trebuchet MS"/>
              </a:rPr>
              <a:t>tables.</a:t>
            </a:r>
            <a:endParaRPr sz="2000" dirty="0">
              <a:latin typeface="Trebuchet MS"/>
              <a:cs typeface="Trebuchet MS"/>
            </a:endParaRPr>
          </a:p>
          <a:p>
            <a:pPr marL="469900" indent="-412750">
              <a:lnSpc>
                <a:spcPct val="100000"/>
              </a:lnSpc>
              <a:spcBef>
                <a:spcPts val="2370"/>
              </a:spcBef>
              <a:buFont typeface="Arial"/>
              <a:buChar char="●"/>
              <a:tabLst>
                <a:tab pos="469265" algn="l"/>
                <a:tab pos="469900" algn="l"/>
              </a:tabLst>
            </a:pPr>
            <a:r>
              <a:rPr sz="2000" spc="-5" dirty="0">
                <a:solidFill>
                  <a:srgbClr val="3E3D3C"/>
                </a:solidFill>
                <a:latin typeface="Trebuchet MS"/>
                <a:cs typeface="Trebuchet MS"/>
              </a:rPr>
              <a:t>Stored</a:t>
            </a:r>
            <a:r>
              <a:rPr sz="2000" spc="-20" dirty="0">
                <a:solidFill>
                  <a:srgbClr val="3E3D3C"/>
                </a:solidFill>
                <a:latin typeface="Trebuchet MS"/>
                <a:cs typeface="Trebuchet MS"/>
              </a:rPr>
              <a:t> </a:t>
            </a:r>
            <a:r>
              <a:rPr sz="2000" spc="-5" dirty="0">
                <a:solidFill>
                  <a:srgbClr val="3E3D3C"/>
                </a:solidFill>
                <a:latin typeface="Trebuchet MS"/>
                <a:cs typeface="Trebuchet MS"/>
              </a:rPr>
              <a:t>procedures</a:t>
            </a:r>
            <a:r>
              <a:rPr sz="2000" spc="-10" dirty="0">
                <a:solidFill>
                  <a:srgbClr val="3E3D3C"/>
                </a:solidFill>
                <a:latin typeface="Trebuchet MS"/>
                <a:cs typeface="Trebuchet MS"/>
              </a:rPr>
              <a:t> </a:t>
            </a:r>
            <a:r>
              <a:rPr sz="2000" spc="-5" dirty="0">
                <a:solidFill>
                  <a:srgbClr val="3E3D3C"/>
                </a:solidFill>
                <a:latin typeface="Trebuchet MS"/>
                <a:cs typeface="Trebuchet MS"/>
              </a:rPr>
              <a:t>were</a:t>
            </a:r>
            <a:r>
              <a:rPr sz="2000" spc="-15" dirty="0">
                <a:solidFill>
                  <a:srgbClr val="3E3D3C"/>
                </a:solidFill>
                <a:latin typeface="Trebuchet MS"/>
                <a:cs typeface="Trebuchet MS"/>
              </a:rPr>
              <a:t> </a:t>
            </a:r>
            <a:r>
              <a:rPr sz="2000" spc="-5" dirty="0">
                <a:solidFill>
                  <a:srgbClr val="3E3D3C"/>
                </a:solidFill>
                <a:latin typeface="Trebuchet MS"/>
                <a:cs typeface="Trebuchet MS"/>
              </a:rPr>
              <a:t>created</a:t>
            </a:r>
            <a:r>
              <a:rPr sz="2000" spc="-10" dirty="0">
                <a:solidFill>
                  <a:srgbClr val="3E3D3C"/>
                </a:solidFill>
                <a:latin typeface="Trebuchet MS"/>
                <a:cs typeface="Trebuchet MS"/>
              </a:rPr>
              <a:t> </a:t>
            </a:r>
            <a:r>
              <a:rPr sz="2000" spc="-5" dirty="0">
                <a:solidFill>
                  <a:srgbClr val="3E3D3C"/>
                </a:solidFill>
                <a:latin typeface="Trebuchet MS"/>
                <a:cs typeface="Trebuchet MS"/>
              </a:rPr>
              <a:t>to</a:t>
            </a:r>
            <a:r>
              <a:rPr sz="2000" spc="-15" dirty="0">
                <a:solidFill>
                  <a:srgbClr val="3E3D3C"/>
                </a:solidFill>
                <a:latin typeface="Trebuchet MS"/>
                <a:cs typeface="Trebuchet MS"/>
              </a:rPr>
              <a:t> </a:t>
            </a:r>
            <a:r>
              <a:rPr sz="2000" spc="-5" dirty="0">
                <a:solidFill>
                  <a:srgbClr val="3E3D3C"/>
                </a:solidFill>
                <a:latin typeface="Trebuchet MS"/>
                <a:cs typeface="Trebuchet MS"/>
              </a:rPr>
              <a:t>report</a:t>
            </a:r>
            <a:r>
              <a:rPr sz="2000" spc="-10" dirty="0">
                <a:solidFill>
                  <a:srgbClr val="3E3D3C"/>
                </a:solidFill>
                <a:latin typeface="Trebuchet MS"/>
                <a:cs typeface="Trebuchet MS"/>
              </a:rPr>
              <a:t> </a:t>
            </a:r>
            <a:r>
              <a:rPr sz="2000" spc="-5" dirty="0">
                <a:solidFill>
                  <a:srgbClr val="3E3D3C"/>
                </a:solidFill>
                <a:latin typeface="Trebuchet MS"/>
                <a:cs typeface="Trebuchet MS"/>
              </a:rPr>
              <a:t>various</a:t>
            </a:r>
            <a:r>
              <a:rPr sz="2000" spc="-15" dirty="0">
                <a:solidFill>
                  <a:srgbClr val="3E3D3C"/>
                </a:solidFill>
                <a:latin typeface="Trebuchet MS"/>
                <a:cs typeface="Trebuchet MS"/>
              </a:rPr>
              <a:t> </a:t>
            </a:r>
            <a:r>
              <a:rPr sz="2000" spc="-5" dirty="0">
                <a:solidFill>
                  <a:srgbClr val="3E3D3C"/>
                </a:solidFill>
                <a:latin typeface="Trebuchet MS"/>
                <a:cs typeface="Trebuchet MS"/>
              </a:rPr>
              <a:t>summary</a:t>
            </a:r>
            <a:r>
              <a:rPr sz="2000" spc="-10" dirty="0">
                <a:solidFill>
                  <a:srgbClr val="3E3D3C"/>
                </a:solidFill>
                <a:latin typeface="Trebuchet MS"/>
                <a:cs typeface="Trebuchet MS"/>
              </a:rPr>
              <a:t> </a:t>
            </a:r>
            <a:r>
              <a:rPr sz="2000" spc="-5" dirty="0">
                <a:solidFill>
                  <a:srgbClr val="3E3D3C"/>
                </a:solidFill>
                <a:latin typeface="Trebuchet MS"/>
                <a:cs typeface="Trebuchet MS"/>
              </a:rPr>
              <a:t>statistics.</a:t>
            </a:r>
            <a:endParaRPr sz="2000" dirty="0">
              <a:latin typeface="Trebuchet MS"/>
              <a:cs typeface="Trebuchet MS"/>
            </a:endParaRPr>
          </a:p>
          <a:p>
            <a:pPr marL="469900" indent="-412750">
              <a:lnSpc>
                <a:spcPct val="100000"/>
              </a:lnSpc>
              <a:spcBef>
                <a:spcPts val="2370"/>
              </a:spcBef>
              <a:buFont typeface="Arial"/>
              <a:buChar char="●"/>
              <a:tabLst>
                <a:tab pos="469265" algn="l"/>
                <a:tab pos="469900" algn="l"/>
              </a:tabLst>
            </a:pPr>
            <a:r>
              <a:rPr sz="2000" spc="-5" dirty="0">
                <a:solidFill>
                  <a:srgbClr val="3E3D3C"/>
                </a:solidFill>
                <a:latin typeface="Trebuchet MS"/>
                <a:cs typeface="Trebuchet MS"/>
              </a:rPr>
              <a:t>Microsoft</a:t>
            </a:r>
            <a:r>
              <a:rPr sz="2000" spc="-10" dirty="0">
                <a:solidFill>
                  <a:srgbClr val="3E3D3C"/>
                </a:solidFill>
                <a:latin typeface="Trebuchet MS"/>
                <a:cs typeface="Trebuchet MS"/>
              </a:rPr>
              <a:t> </a:t>
            </a:r>
            <a:r>
              <a:rPr sz="2000" spc="-5" dirty="0">
                <a:solidFill>
                  <a:srgbClr val="3E3D3C"/>
                </a:solidFill>
                <a:latin typeface="Trebuchet MS"/>
                <a:cs typeface="Trebuchet MS"/>
              </a:rPr>
              <a:t>Access</a:t>
            </a:r>
            <a:r>
              <a:rPr sz="2000" spc="-10" dirty="0">
                <a:solidFill>
                  <a:srgbClr val="3E3D3C"/>
                </a:solidFill>
                <a:latin typeface="Trebuchet MS"/>
                <a:cs typeface="Trebuchet MS"/>
              </a:rPr>
              <a:t> </a:t>
            </a:r>
            <a:r>
              <a:rPr sz="2000" spc="-5" dirty="0">
                <a:solidFill>
                  <a:srgbClr val="3E3D3C"/>
                </a:solidFill>
                <a:latin typeface="Trebuchet MS"/>
                <a:cs typeface="Trebuchet MS"/>
              </a:rPr>
              <a:t>was</a:t>
            </a:r>
            <a:r>
              <a:rPr sz="2000" spc="-10" dirty="0">
                <a:solidFill>
                  <a:srgbClr val="3E3D3C"/>
                </a:solidFill>
                <a:latin typeface="Trebuchet MS"/>
                <a:cs typeface="Trebuchet MS"/>
              </a:rPr>
              <a:t> </a:t>
            </a:r>
            <a:r>
              <a:rPr sz="2000" spc="-5" dirty="0">
                <a:solidFill>
                  <a:srgbClr val="3E3D3C"/>
                </a:solidFill>
                <a:latin typeface="Trebuchet MS"/>
                <a:cs typeface="Trebuchet MS"/>
              </a:rPr>
              <a:t>used</a:t>
            </a:r>
            <a:r>
              <a:rPr sz="2000" spc="-10" dirty="0">
                <a:solidFill>
                  <a:srgbClr val="3E3D3C"/>
                </a:solidFill>
                <a:latin typeface="Trebuchet MS"/>
                <a:cs typeface="Trebuchet MS"/>
              </a:rPr>
              <a:t> </a:t>
            </a:r>
            <a:r>
              <a:rPr sz="2000" spc="-5" dirty="0">
                <a:solidFill>
                  <a:srgbClr val="3E3D3C"/>
                </a:solidFill>
                <a:latin typeface="Trebuchet MS"/>
                <a:cs typeface="Trebuchet MS"/>
              </a:rPr>
              <a:t>to</a:t>
            </a:r>
            <a:r>
              <a:rPr sz="2000" spc="-10" dirty="0">
                <a:solidFill>
                  <a:srgbClr val="3E3D3C"/>
                </a:solidFill>
                <a:latin typeface="Trebuchet MS"/>
                <a:cs typeface="Trebuchet MS"/>
              </a:rPr>
              <a:t> </a:t>
            </a:r>
            <a:r>
              <a:rPr sz="2000" spc="-5" dirty="0">
                <a:solidFill>
                  <a:srgbClr val="3E3D3C"/>
                </a:solidFill>
                <a:latin typeface="Trebuchet MS"/>
                <a:cs typeface="Trebuchet MS"/>
              </a:rPr>
              <a:t>facilitate</a:t>
            </a:r>
            <a:r>
              <a:rPr sz="2000" spc="-10" dirty="0">
                <a:solidFill>
                  <a:srgbClr val="3E3D3C"/>
                </a:solidFill>
                <a:latin typeface="Trebuchet MS"/>
                <a:cs typeface="Trebuchet MS"/>
              </a:rPr>
              <a:t> </a:t>
            </a:r>
            <a:r>
              <a:rPr sz="2000" spc="-5" dirty="0">
                <a:solidFill>
                  <a:srgbClr val="3E3D3C"/>
                </a:solidFill>
                <a:latin typeface="Trebuchet MS"/>
                <a:cs typeface="Trebuchet MS"/>
              </a:rPr>
              <a:t>bulk</a:t>
            </a:r>
            <a:r>
              <a:rPr sz="2000" spc="-10" dirty="0">
                <a:solidFill>
                  <a:srgbClr val="3E3D3C"/>
                </a:solidFill>
                <a:latin typeface="Trebuchet MS"/>
                <a:cs typeface="Trebuchet MS"/>
              </a:rPr>
              <a:t> </a:t>
            </a:r>
            <a:r>
              <a:rPr sz="2000" spc="-5" dirty="0">
                <a:solidFill>
                  <a:srgbClr val="3E3D3C"/>
                </a:solidFill>
                <a:latin typeface="Trebuchet MS"/>
                <a:cs typeface="Trebuchet MS"/>
              </a:rPr>
              <a:t>data</a:t>
            </a:r>
            <a:r>
              <a:rPr sz="2000" spc="-10" dirty="0">
                <a:solidFill>
                  <a:srgbClr val="3E3D3C"/>
                </a:solidFill>
                <a:latin typeface="Trebuchet MS"/>
                <a:cs typeface="Trebuchet MS"/>
              </a:rPr>
              <a:t> </a:t>
            </a:r>
            <a:r>
              <a:rPr sz="2000" spc="-5" dirty="0">
                <a:solidFill>
                  <a:srgbClr val="3E3D3C"/>
                </a:solidFill>
                <a:latin typeface="Trebuchet MS"/>
                <a:cs typeface="Trebuchet MS"/>
              </a:rPr>
              <a:t>entry</a:t>
            </a:r>
            <a:r>
              <a:rPr sz="2000" spc="-10" dirty="0">
                <a:solidFill>
                  <a:srgbClr val="3E3D3C"/>
                </a:solidFill>
                <a:latin typeface="Trebuchet MS"/>
                <a:cs typeface="Trebuchet MS"/>
              </a:rPr>
              <a:t> </a:t>
            </a:r>
            <a:r>
              <a:rPr sz="2000" spc="-5" dirty="0">
                <a:solidFill>
                  <a:srgbClr val="3E3D3C"/>
                </a:solidFill>
                <a:latin typeface="Trebuchet MS"/>
                <a:cs typeface="Trebuchet MS"/>
              </a:rPr>
              <a:t>and</a:t>
            </a:r>
            <a:r>
              <a:rPr sz="2000" spc="-10" dirty="0">
                <a:solidFill>
                  <a:srgbClr val="3E3D3C"/>
                </a:solidFill>
                <a:latin typeface="Trebuchet MS"/>
                <a:cs typeface="Trebuchet MS"/>
              </a:rPr>
              <a:t> </a:t>
            </a:r>
            <a:r>
              <a:rPr sz="2000" spc="-5" dirty="0">
                <a:solidFill>
                  <a:srgbClr val="3E3D3C"/>
                </a:solidFill>
                <a:latin typeface="Trebuchet MS"/>
                <a:cs typeface="Trebuchet MS"/>
              </a:rPr>
              <a:t>reporting.</a:t>
            </a:r>
            <a:endParaRPr sz="2000" dirty="0">
              <a:latin typeface="Trebuchet MS"/>
              <a:cs typeface="Trebuchet MS"/>
            </a:endParaRPr>
          </a:p>
        </p:txBody>
      </p:sp>
      <p:sp>
        <p:nvSpPr>
          <p:cNvPr id="8" name="Slide Number Placeholder 7">
            <a:extLst>
              <a:ext uri="{FF2B5EF4-FFF2-40B4-BE49-F238E27FC236}">
                <a16:creationId xmlns:a16="http://schemas.microsoft.com/office/drawing/2014/main" id="{63C7DF5A-7FAA-4C41-91D3-9C962BC35EA5}"/>
              </a:ext>
            </a:extLst>
          </p:cNvPr>
          <p:cNvSpPr>
            <a:spLocks noGrp="1"/>
          </p:cNvSpPr>
          <p:nvPr>
            <p:ph type="sldNum" sz="quarter" idx="7"/>
          </p:nvPr>
        </p:nvSpPr>
        <p:spPr/>
        <p:txBody>
          <a:bodyPr/>
          <a:lstStyle/>
          <a:p>
            <a:pPr marL="38100">
              <a:lnSpc>
                <a:spcPct val="100000"/>
              </a:lnSpc>
              <a:spcBef>
                <a:spcPts val="35"/>
              </a:spcBef>
            </a:pPr>
            <a:fld id="{81D60167-4931-47E6-BA6A-407CBD079E47}"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0225" y="217158"/>
            <a:ext cx="6927215" cy="57404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20" dirty="0"/>
              <a:t> </a:t>
            </a:r>
            <a:r>
              <a:rPr sz="3600" spc="140" dirty="0">
                <a:latin typeface="Times New Roman"/>
                <a:cs typeface="Times New Roman"/>
              </a:rPr>
              <a:t>659</a:t>
            </a:r>
            <a:r>
              <a:rPr sz="3600" spc="140" dirty="0"/>
              <a:t>:</a:t>
            </a:r>
            <a:r>
              <a:rPr sz="3600" spc="-30" dirty="0"/>
              <a:t> </a:t>
            </a:r>
            <a:r>
              <a:rPr sz="3600" spc="-5" dirty="0"/>
              <a:t>Database</a:t>
            </a:r>
            <a:r>
              <a:rPr sz="3600" spc="-30" dirty="0"/>
              <a:t> </a:t>
            </a:r>
            <a:r>
              <a:rPr sz="3600" spc="-5" dirty="0"/>
              <a:t>Administration</a:t>
            </a:r>
            <a:endParaRPr sz="3600">
              <a:latin typeface="Times New Roman"/>
              <a:cs typeface="Times New Roman"/>
            </a:endParaRPr>
          </a:p>
        </p:txBody>
      </p:sp>
      <p:pic>
        <p:nvPicPr>
          <p:cNvPr id="6" name="Picture 5" descr="Diagram&#10;&#10;Description automatically generated">
            <a:extLst>
              <a:ext uri="{FF2B5EF4-FFF2-40B4-BE49-F238E27FC236}">
                <a16:creationId xmlns:a16="http://schemas.microsoft.com/office/drawing/2014/main" id="{D965124A-BE69-2048-86BB-0FF6EC6843BC}"/>
              </a:ext>
            </a:extLst>
          </p:cNvPr>
          <p:cNvPicPr/>
          <p:nvPr/>
        </p:nvPicPr>
        <p:blipFill>
          <a:blip r:embed="rId2">
            <a:extLst>
              <a:ext uri="{28A0092B-C50C-407E-A947-70E740481C1C}">
                <a14:useLocalDpi xmlns:a14="http://schemas.microsoft.com/office/drawing/2010/main" val="0"/>
              </a:ext>
            </a:extLst>
          </a:blip>
          <a:stretch>
            <a:fillRect/>
          </a:stretch>
        </p:blipFill>
        <p:spPr>
          <a:xfrm>
            <a:off x="2743200" y="990600"/>
            <a:ext cx="6705600" cy="5105400"/>
          </a:xfrm>
          <a:prstGeom prst="rect">
            <a:avLst/>
          </a:prstGeom>
        </p:spPr>
      </p:pic>
      <p:sp>
        <p:nvSpPr>
          <p:cNvPr id="8" name="Slide Number Placeholder 7">
            <a:extLst>
              <a:ext uri="{FF2B5EF4-FFF2-40B4-BE49-F238E27FC236}">
                <a16:creationId xmlns:a16="http://schemas.microsoft.com/office/drawing/2014/main" id="{84DF6375-18DC-264D-8CE4-5E7EBCF19E23}"/>
              </a:ext>
            </a:extLst>
          </p:cNvPr>
          <p:cNvSpPr>
            <a:spLocks noGrp="1"/>
          </p:cNvSpPr>
          <p:nvPr>
            <p:ph type="sldNum" sz="quarter" idx="7"/>
          </p:nvPr>
        </p:nvSpPr>
        <p:spPr/>
        <p:txBody>
          <a:bodyPr/>
          <a:lstStyle/>
          <a:p>
            <a:pPr marL="38100">
              <a:lnSpc>
                <a:spcPct val="100000"/>
              </a:lnSpc>
              <a:spcBef>
                <a:spcPts val="35"/>
              </a:spcBef>
            </a:pPr>
            <a:fld id="{81D60167-4931-47E6-BA6A-407CBD079E47}" type="slidenum">
              <a:rPr lang="en-US" smtClean="0"/>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217158"/>
            <a:ext cx="6927215" cy="57404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20" dirty="0"/>
              <a:t> </a:t>
            </a:r>
            <a:r>
              <a:rPr sz="3600" spc="140" dirty="0">
                <a:latin typeface="Times New Roman"/>
                <a:cs typeface="Times New Roman"/>
              </a:rPr>
              <a:t>659</a:t>
            </a:r>
            <a:r>
              <a:rPr sz="3600" spc="140" dirty="0"/>
              <a:t>:</a:t>
            </a:r>
            <a:r>
              <a:rPr sz="3600" spc="-30" dirty="0"/>
              <a:t> </a:t>
            </a:r>
            <a:r>
              <a:rPr sz="3600" spc="-5" dirty="0"/>
              <a:t>Database</a:t>
            </a:r>
            <a:r>
              <a:rPr sz="3600" spc="-30" dirty="0"/>
              <a:t> </a:t>
            </a:r>
            <a:r>
              <a:rPr sz="3600" spc="-5" dirty="0"/>
              <a:t>Administration</a:t>
            </a:r>
            <a:endParaRPr sz="3600">
              <a:latin typeface="Times New Roman"/>
              <a:cs typeface="Times New Roman"/>
            </a:endParaRPr>
          </a:p>
        </p:txBody>
      </p:sp>
      <p:pic>
        <p:nvPicPr>
          <p:cNvPr id="7" name="Picture 6" descr="Graphical user interface, text, application&#10;&#10;Description automatically generated">
            <a:extLst>
              <a:ext uri="{FF2B5EF4-FFF2-40B4-BE49-F238E27FC236}">
                <a16:creationId xmlns:a16="http://schemas.microsoft.com/office/drawing/2014/main" id="{ECDF7D37-943A-0348-AEB4-05FA25C6B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13" y="1095503"/>
            <a:ext cx="5417788" cy="5025345"/>
          </a:xfrm>
          <a:prstGeom prst="rect">
            <a:avLst/>
          </a:prstGeom>
        </p:spPr>
      </p:pic>
      <p:pic>
        <p:nvPicPr>
          <p:cNvPr id="9" name="Picture 8" descr="Table&#10;&#10;Description automatically generated with low confidence">
            <a:extLst>
              <a:ext uri="{FF2B5EF4-FFF2-40B4-BE49-F238E27FC236}">
                <a16:creationId xmlns:a16="http://schemas.microsoft.com/office/drawing/2014/main" id="{DE75D2BA-F528-574B-B14C-9F0517F5B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1" y="1095502"/>
            <a:ext cx="6172200" cy="5025345"/>
          </a:xfrm>
          <a:prstGeom prst="rect">
            <a:avLst/>
          </a:prstGeom>
        </p:spPr>
      </p:pic>
      <p:sp>
        <p:nvSpPr>
          <p:cNvPr id="8" name="Slide Number Placeholder 7">
            <a:extLst>
              <a:ext uri="{FF2B5EF4-FFF2-40B4-BE49-F238E27FC236}">
                <a16:creationId xmlns:a16="http://schemas.microsoft.com/office/drawing/2014/main" id="{ED4FB6F1-9A15-D64C-B7FC-3F05D521876D}"/>
              </a:ext>
            </a:extLst>
          </p:cNvPr>
          <p:cNvSpPr>
            <a:spLocks noGrp="1"/>
          </p:cNvSpPr>
          <p:nvPr>
            <p:ph type="sldNum" sz="quarter" idx="7"/>
          </p:nvPr>
        </p:nvSpPr>
        <p:spPr/>
        <p:txBody>
          <a:bodyPr/>
          <a:lstStyle/>
          <a:p>
            <a:pPr marL="38100">
              <a:lnSpc>
                <a:spcPct val="100000"/>
              </a:lnSpc>
              <a:spcBef>
                <a:spcPts val="35"/>
              </a:spcBef>
            </a:pPr>
            <a:fld id="{81D60167-4931-47E6-BA6A-407CBD079E47}" type="slidenum">
              <a:rPr lang="en-US" smtClean="0"/>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0225" y="217158"/>
            <a:ext cx="6927215" cy="574040"/>
          </a:xfrm>
          <a:prstGeom prst="rect">
            <a:avLst/>
          </a:prstGeom>
        </p:spPr>
        <p:txBody>
          <a:bodyPr vert="horz" wrap="square" lIns="0" tIns="12700" rIns="0" bIns="0" rtlCol="0">
            <a:spAutoFit/>
          </a:bodyPr>
          <a:lstStyle/>
          <a:p>
            <a:pPr marL="12700">
              <a:lnSpc>
                <a:spcPct val="100000"/>
              </a:lnSpc>
              <a:spcBef>
                <a:spcPts val="100"/>
              </a:spcBef>
            </a:pPr>
            <a:r>
              <a:rPr sz="3600" spc="-5" dirty="0"/>
              <a:t>IST</a:t>
            </a:r>
            <a:r>
              <a:rPr sz="3600" spc="-20" dirty="0"/>
              <a:t> </a:t>
            </a:r>
            <a:r>
              <a:rPr sz="3600" spc="140" dirty="0">
                <a:latin typeface="Times New Roman"/>
                <a:cs typeface="Times New Roman"/>
              </a:rPr>
              <a:t>659</a:t>
            </a:r>
            <a:r>
              <a:rPr sz="3600" spc="140" dirty="0"/>
              <a:t>:</a:t>
            </a:r>
            <a:r>
              <a:rPr sz="3600" spc="-30" dirty="0"/>
              <a:t> </a:t>
            </a:r>
            <a:r>
              <a:rPr sz="3600" spc="-5" dirty="0"/>
              <a:t>Database</a:t>
            </a:r>
            <a:r>
              <a:rPr sz="3600" spc="-30" dirty="0"/>
              <a:t> </a:t>
            </a:r>
            <a:r>
              <a:rPr sz="3600" spc="-5" dirty="0"/>
              <a:t>Administration</a:t>
            </a:r>
            <a:endParaRPr sz="3600">
              <a:latin typeface="Times New Roman"/>
              <a:cs typeface="Times New Roman"/>
            </a:endParaRPr>
          </a:p>
        </p:txBody>
      </p:sp>
      <p:pic>
        <p:nvPicPr>
          <p:cNvPr id="6" name="Picture 5" descr="Text&#10;&#10;Description automatically generated with medium confidence">
            <a:extLst>
              <a:ext uri="{FF2B5EF4-FFF2-40B4-BE49-F238E27FC236}">
                <a16:creationId xmlns:a16="http://schemas.microsoft.com/office/drawing/2014/main" id="{AC8874FB-6108-6A46-BAFD-E3AE1CE4B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4908" y="990600"/>
            <a:ext cx="8182183" cy="1987102"/>
          </a:xfrm>
          <a:prstGeom prst="rect">
            <a:avLst/>
          </a:prstGeom>
        </p:spPr>
      </p:pic>
      <p:pic>
        <p:nvPicPr>
          <p:cNvPr id="8" name="Picture 7" descr="Table&#10;&#10;Description automatically generated">
            <a:extLst>
              <a:ext uri="{FF2B5EF4-FFF2-40B4-BE49-F238E27FC236}">
                <a16:creationId xmlns:a16="http://schemas.microsoft.com/office/drawing/2014/main" id="{A7113F6E-30C2-2E4A-92B6-5672CD6F6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908" y="2977703"/>
            <a:ext cx="8182183" cy="3194498"/>
          </a:xfrm>
          <a:prstGeom prst="rect">
            <a:avLst/>
          </a:prstGeom>
        </p:spPr>
      </p:pic>
      <p:sp>
        <p:nvSpPr>
          <p:cNvPr id="9" name="Slide Number Placeholder 8">
            <a:extLst>
              <a:ext uri="{FF2B5EF4-FFF2-40B4-BE49-F238E27FC236}">
                <a16:creationId xmlns:a16="http://schemas.microsoft.com/office/drawing/2014/main" id="{83ED13B3-3D5D-914A-AD04-04D3AE379849}"/>
              </a:ext>
            </a:extLst>
          </p:cNvPr>
          <p:cNvSpPr>
            <a:spLocks noGrp="1"/>
          </p:cNvSpPr>
          <p:nvPr>
            <p:ph type="sldNum" sz="quarter" idx="7"/>
          </p:nvPr>
        </p:nvSpPr>
        <p:spPr/>
        <p:txBody>
          <a:bodyPr/>
          <a:lstStyle/>
          <a:p>
            <a:pPr marL="38100">
              <a:lnSpc>
                <a:spcPct val="100000"/>
              </a:lnSpc>
              <a:spcBef>
                <a:spcPts val="35"/>
              </a:spcBef>
            </a:pPr>
            <a:fld id="{81D60167-4931-47E6-BA6A-407CBD079E47}" type="slidenum">
              <a:rPr lang="en-US" smtClean="0"/>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TotalTime>
  <Words>2677</Words>
  <Application>Microsoft Macintosh PowerPoint</Application>
  <PresentationFormat>Widescreen</PresentationFormat>
  <Paragraphs>270</Paragraphs>
  <Slides>38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 Unicode MS</vt:lpstr>
      <vt:lpstr>Arial</vt:lpstr>
      <vt:lpstr>Arial,Sans-Serif</vt:lpstr>
      <vt:lpstr>Calibri</vt:lpstr>
      <vt:lpstr>Georgia</vt:lpstr>
      <vt:lpstr>Times New Roman</vt:lpstr>
      <vt:lpstr>Trebuchet MS</vt:lpstr>
      <vt:lpstr>Office Theme</vt:lpstr>
      <vt:lpstr>Master of Science Applied Data Science</vt:lpstr>
      <vt:lpstr>Introduction</vt:lpstr>
      <vt:lpstr>The Applied Data Science Program has seven Learning Objectives:</vt:lpstr>
      <vt:lpstr>PowerPoint Presentation</vt:lpstr>
      <vt:lpstr>IST 659: Database Administration</vt:lpstr>
      <vt:lpstr>IST 659: Database Administration</vt:lpstr>
      <vt:lpstr>IST 659: Database Administration</vt:lpstr>
      <vt:lpstr>IST 659: Database Administration</vt:lpstr>
      <vt:lpstr>IST 659: Database Administration</vt:lpstr>
      <vt:lpstr>IST 659: Database Administration</vt:lpstr>
      <vt:lpstr>IST 707 Data Analytics:</vt:lpstr>
      <vt:lpstr>IST 707: Data Analytics</vt:lpstr>
      <vt:lpstr>IST 707: Data Analytics</vt:lpstr>
      <vt:lpstr>IST 707: Data Analytics</vt:lpstr>
      <vt:lpstr>IST 707: Data Analytics</vt:lpstr>
      <vt:lpstr>IST 718 Big Data Analysis:</vt:lpstr>
      <vt:lpstr>Google Football Components</vt:lpstr>
      <vt:lpstr>Rule Based Agent: Direct Coding Approach</vt:lpstr>
      <vt:lpstr>Neural Network</vt:lpstr>
      <vt:lpstr>Training the Model</vt:lpstr>
      <vt:lpstr>Reinforcement Learning: Impala Distributed Architecture</vt:lpstr>
      <vt:lpstr>Reinforcement Learning: SEED RL Architecture</vt:lpstr>
      <vt:lpstr>RL Training</vt:lpstr>
      <vt:lpstr>Rule Based vs RL Agent</vt:lpstr>
      <vt:lpstr>Reflection:</vt:lpstr>
      <vt:lpstr>MAR 653 Marketing Analytics:</vt:lpstr>
      <vt:lpstr>MAR 653: Marketing Analytics</vt:lpstr>
      <vt:lpstr>MAR 653: Marketing Analytics</vt:lpstr>
      <vt:lpstr>MAR 653: Marketing Analytics</vt:lpstr>
      <vt:lpstr>MAR 653: Marketing Analytics</vt:lpstr>
      <vt:lpstr>MAR 653: Marketing Analytics</vt:lpstr>
      <vt:lpstr>Learning Objectives</vt:lpstr>
      <vt:lpstr>Learning Objectives</vt:lpstr>
      <vt:lpstr>Learning Objectives</vt:lpstr>
      <vt:lpstr>Conclusion</vt:lpstr>
      <vt:lpstr>Thank You!</vt:lpstr>
      <vt:lpstr>References</vt:lpstr>
      <vt:lpstr>Image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of Science Applied Data Science</dc:title>
  <cp:lastModifiedBy>Prasad Kulkarni</cp:lastModifiedBy>
  <cp:revision>31</cp:revision>
  <dcterms:created xsi:type="dcterms:W3CDTF">2021-05-24T18:05:20Z</dcterms:created>
  <dcterms:modified xsi:type="dcterms:W3CDTF">2021-06-02T01:15:08Z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